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4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5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modernComment_10E_0.xml" ContentType="application/vnd.ms-powerpoint.comment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3.xml" ContentType="application/vnd.openxmlformats-officedocument.presentationml.notesSlide+xml"/>
  <Override PartName="/ppt/comments/modernComment_A86_7DFA3346.xml" ContentType="application/vnd.ms-powerpoint.comment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modernComment_7FFFFF5C_BF368BD4.xml" ContentType="application/vnd.ms-powerpoint.comments+xml"/>
  <Override PartName="/ppt/notesSlides/notesSlide2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4"/>
    <p:sldMasterId id="2147483998" r:id="rId5"/>
    <p:sldMasterId id="2147483848" r:id="rId6"/>
    <p:sldMasterId id="2147483906" r:id="rId7"/>
    <p:sldMasterId id="2147484035" r:id="rId8"/>
    <p:sldMasterId id="2147484215" r:id="rId9"/>
  </p:sldMasterIdLst>
  <p:notesMasterIdLst>
    <p:notesMasterId r:id="rId83"/>
  </p:notesMasterIdLst>
  <p:sldIdLst>
    <p:sldId id="296" r:id="rId10"/>
    <p:sldId id="260" r:id="rId11"/>
    <p:sldId id="2147483508" r:id="rId12"/>
    <p:sldId id="2147483509" r:id="rId13"/>
    <p:sldId id="2147483510" r:id="rId14"/>
    <p:sldId id="2147483511" r:id="rId15"/>
    <p:sldId id="2147483512" r:id="rId16"/>
    <p:sldId id="2147483513" r:id="rId17"/>
    <p:sldId id="2147483514" r:id="rId18"/>
    <p:sldId id="2147483515" r:id="rId19"/>
    <p:sldId id="2147483516" r:id="rId20"/>
    <p:sldId id="2147483517" r:id="rId21"/>
    <p:sldId id="2147483518" r:id="rId22"/>
    <p:sldId id="2147483519" r:id="rId23"/>
    <p:sldId id="2147483520" r:id="rId24"/>
    <p:sldId id="2147483521" r:id="rId25"/>
    <p:sldId id="2147483522" r:id="rId26"/>
    <p:sldId id="2147483523" r:id="rId27"/>
    <p:sldId id="2147483524" r:id="rId28"/>
    <p:sldId id="2147483525" r:id="rId29"/>
    <p:sldId id="2147483526" r:id="rId30"/>
    <p:sldId id="256" r:id="rId31"/>
    <p:sldId id="2147483538" r:id="rId32"/>
    <p:sldId id="2147483539" r:id="rId33"/>
    <p:sldId id="2147483540" r:id="rId34"/>
    <p:sldId id="2147483541" r:id="rId35"/>
    <p:sldId id="2147483542" r:id="rId36"/>
    <p:sldId id="2147483543" r:id="rId37"/>
    <p:sldId id="2147474096" r:id="rId38"/>
    <p:sldId id="2147474092" r:id="rId39"/>
    <p:sldId id="2147474086" r:id="rId40"/>
    <p:sldId id="271" r:id="rId41"/>
    <p:sldId id="257" r:id="rId42"/>
    <p:sldId id="258" r:id="rId43"/>
    <p:sldId id="259" r:id="rId44"/>
    <p:sldId id="2147483493" r:id="rId45"/>
    <p:sldId id="261" r:id="rId46"/>
    <p:sldId id="272" r:id="rId47"/>
    <p:sldId id="273" r:id="rId48"/>
    <p:sldId id="274" r:id="rId49"/>
    <p:sldId id="270" r:id="rId50"/>
    <p:sldId id="2147483492" r:id="rId51"/>
    <p:sldId id="1819" r:id="rId52"/>
    <p:sldId id="2147483527" r:id="rId53"/>
    <p:sldId id="2692" r:id="rId54"/>
    <p:sldId id="2693" r:id="rId55"/>
    <p:sldId id="2697" r:id="rId56"/>
    <p:sldId id="2696" r:id="rId57"/>
    <p:sldId id="2694" r:id="rId58"/>
    <p:sldId id="2147483528" r:id="rId59"/>
    <p:sldId id="2147483494" r:id="rId60"/>
    <p:sldId id="2147483416" r:id="rId61"/>
    <p:sldId id="2147483421" r:id="rId62"/>
    <p:sldId id="2147483422" r:id="rId63"/>
    <p:sldId id="2147483423" r:id="rId64"/>
    <p:sldId id="2147483424" r:id="rId65"/>
    <p:sldId id="2147483419" r:id="rId66"/>
    <p:sldId id="2147483398" r:id="rId67"/>
    <p:sldId id="268" r:id="rId68"/>
    <p:sldId id="2147483485" r:id="rId69"/>
    <p:sldId id="2147483484" r:id="rId70"/>
    <p:sldId id="2147483488" r:id="rId71"/>
    <p:sldId id="2147483537" r:id="rId72"/>
    <p:sldId id="2147483536" r:id="rId73"/>
    <p:sldId id="2147483483" r:id="rId74"/>
    <p:sldId id="2147483491" r:id="rId75"/>
    <p:sldId id="2147483490" r:id="rId76"/>
    <p:sldId id="2147483459" r:id="rId77"/>
    <p:sldId id="2147483480" r:id="rId78"/>
    <p:sldId id="2147483479" r:id="rId79"/>
    <p:sldId id="2147483478" r:id="rId80"/>
    <p:sldId id="2147483476" r:id="rId81"/>
    <p:sldId id="2147483477" r:id="rId82"/>
  </p:sldIdLst>
  <p:sldSz cx="12192000" cy="6858000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D1570A-A4E0-A78C-1792-96774A840DC4}" name="Harper, Atrayo (VITA)" initials="HA(" userId="S::Atrayo.Harper@vita.virginia.gov::eb6e601b-b347-4c51-9bc8-49508edbfc77" providerId="AD"/>
  <p188:author id="{5E71BF0B-C2AB-FDA1-B3C3-1145AEFAFA7F}" name="Bland, Erica (VITA)" initials="BE(" userId="S::Erica.Bland@vita.virginia.gov::949b437b-b7d4-49e7-a48f-e3ad3af8dbf4" providerId="AD"/>
  <p188:author id="{FA8A671B-3C39-F3D9-31F2-05A87C185DE0}" name="Ward, Mike (VITA)" initials="WM" userId="S::mike.ward@vita.virginia.gov::75fe8341-8939-43c4-8e40-9cbf8860639d" providerId="AD"/>
  <p188:author id="{DC68CC3C-F710-5F5C-19B3-BCB6B3DD1FEB}" name="Hannaford, Leslie (VITA)" initials="LH" userId="S::Leslie.Hannaford@vita.virginia.gov::aebed08c-76de-4a4f-aa4a-4d658e9d8f73" providerId="AD"/>
  <p188:author id="{2E7C6B4B-27C7-A9A4-9845-F0A7A0529131}" name="Monger, Kasey (VITA)" initials="KM" userId="S::Kasey.Monger@vita.virginia.gov::843b1f3a-0d58-47b4-a073-f53415ef1cec" providerId="AD"/>
  <p188:author id="{16A0025C-D6F4-0FD8-C18B-007FC93272A9}" name="Gaines, Bertina (VITA)" initials="GB(" userId="S::Bertina.Gaines@vita.virginia.gov::dbafa76f-dca1-4cb2-8219-87c5ad7ed8d2" providerId="AD"/>
  <p188:author id="{4477CF7C-0368-766E-80FF-50EDBF91709B}" name="Opolski, Johanna (VITA)" initials="" userId="S::Johanna.Opolski@vita.virginia.gov::d193368f-0db6-4ee9-844e-4a3185a057bb" providerId="AD"/>
  <p188:author id="{7697028A-262F-F99C-E267-3FA1634A169A}" name="Guild, Jennifer (VITA)" initials="GJ" userId="S::jennifer.guild@vita.virginia.gov::f4dd4adf-7ee5-4a38-a5bd-905adec2a259" providerId="AD"/>
  <p188:author id="{3FA4E08A-BB93-8AE0-B069-7883E01A3295}" name="Burgess, Kendra (VITA)" initials="KB" userId="S::Kendra.Burgess@vita.virginia.gov::b01f9ed5-21e6-480c-bbf0-087a56c9f8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A83"/>
    <a:srgbClr val="2384B4"/>
    <a:srgbClr val="EDB11F"/>
    <a:srgbClr val="61998D"/>
    <a:srgbClr val="49443D"/>
    <a:srgbClr val="C0392B"/>
    <a:srgbClr val="FCFBFB"/>
    <a:srgbClr val="FBFAFA"/>
    <a:srgbClr val="FDFCFA"/>
    <a:srgbClr val="FDF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5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presProps" Target="presProps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slide" Target="slides/slide71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notesMaster" Target="notesMasters/notesMaster1.xml"/><Relationship Id="rId88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2.xml"/><Relationship Id="rId2" Type="http://schemas.openxmlformats.org/officeDocument/2006/relationships/customXml" Target="../customXml/item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tableStyles" Target="tableStyles.xml"/><Relationship Id="rId61" Type="http://schemas.openxmlformats.org/officeDocument/2006/relationships/slide" Target="slides/slide52.xml"/><Relationship Id="rId82" Type="http://schemas.openxmlformats.org/officeDocument/2006/relationships/slide" Target="slides/slide73.xml"/></Relationships>
</file>

<file path=ppt/comments/modernComment_10E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E795D9E-88ED-4835-9E0D-C201505BB17B}" authorId="{2E7C6B4B-27C7-A9A4-9845-F0A7A0529131}" created="2026-08-04T19:08:34.632" startDate="2026-08-04T19:08:34.632" dueDate="2026-08-04T19:08:34.632" assignedTo="{ACD1570A-A4E0-A78C-1792-96774A840DC4}" title="@Harper, Atrayo (VITA) make sure you don’t miss this one ☺️ it’s hard to see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0"/>
      <ac:spMk id="3" creationId="{00000000-0000-0000-0000-000000000000}"/>
      <ac:txMk cp="0" len="26">
        <ac:context len="28" hash="3490602671"/>
      </ac:txMk>
    </ac:txMkLst>
    <p188:pos x="7341704" y="359797"/>
    <p188:txBody>
      <a:bodyPr/>
      <a:lstStyle/>
      <a:p>
        <a:r>
          <a:rPr lang="en-US"/>
          <a:t>[@Harper, Atrayo (VITA)]  make sure you don’t miss this one ☺️ it’s hard to see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8-04T19:08:34.632" id="{8B11D401-87C6-4A25-820C-341262EF94A0}">
              <p228:atrbtn authorId="{2E7C6B4B-27C7-A9A4-9845-F0A7A0529131}"/>
              <p228:anchr>
                <p228:comment id="{FE795D9E-88ED-4835-9E0D-C201505BB17B}"/>
              </p228:anchr>
              <p228:add/>
            </p228:event>
            <p228:event time="2026-08-04T19:08:34.632" id="{7ED28D8B-0FAA-43CB-92A4-D09306EBEFE2}">
              <p228:atrbtn authorId="{2E7C6B4B-27C7-A9A4-9845-F0A7A0529131}"/>
              <p228:anchr>
                <p228:comment id="{FE795D9E-88ED-4835-9E0D-C201505BB17B}"/>
              </p228:anchr>
              <p228:asgn authorId="{ACD1570A-A4E0-A78C-1792-96774A840DC4}"/>
            </p228:event>
            <p228:event time="2026-08-04T19:08:34.632" id="{9A4839CD-19C4-41F5-8C78-6E6B19BD704C}">
              <p228:atrbtn authorId="{2E7C6B4B-27C7-A9A4-9845-F0A7A0529131}"/>
              <p228:anchr>
                <p228:comment id="{FE795D9E-88ED-4835-9E0D-C201505BB17B}"/>
              </p228:anchr>
              <p228:title val="@Harper, Atrayo (VITA) make sure you don’t miss this one ☺️ it’s hard to see"/>
            </p228:event>
            <p228:event time="2026-08-04T19:08:34.632" id="{F72F8BD3-F328-4CF4-BB42-20092C6E1446}">
              <p228:atrbtn authorId="{2E7C6B4B-27C7-A9A4-9845-F0A7A0529131}"/>
              <p228:anchr>
                <p228:comment id="{FE795D9E-88ED-4835-9E0D-C201505BB17B}"/>
              </p228:anchr>
              <p228:date stDt="2026-08-04T19:08:34.632" endDt="2026-08-04T19:08:34.632"/>
            </p228:event>
          </p228:history>
        </p228:taskDetails>
      </p:ext>
    </p188:extLst>
  </p188:cm>
</p188:cmLst>
</file>

<file path=ppt/comments/modernComment_7FFFFF5C_BF368BD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00987F9-9EC7-4176-8FF5-9280EE4B63E4}" authorId="{7697028A-262F-F99C-E267-3FA1634A169A}" created="2026-08-04T22:44:56.93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208022996" sldId="2147483484"/>
      <ac:spMk id="5" creationId="{40124DFD-B360-0F81-9CEE-1B0B3A76AD54}"/>
      <ac:txMk cp="228" len="2">
        <ac:context len="369" hash="1508321480"/>
      </ac:txMk>
    </ac:txMkLst>
    <p188:pos x="5671457" y="2329542"/>
    <p188:txBody>
      <a:bodyPr/>
      <a:lstStyle/>
      <a:p>
        <a:r>
          <a:rPr lang="en-US"/>
          <a:t>This look incorrect as there's nothing inside here</a:t>
        </a:r>
      </a:p>
    </p188:txBody>
  </p188:cm>
</p188:cmLst>
</file>

<file path=ppt/comments/modernComment_A86_7DFA334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0F4B74-B888-409F-AB9B-C2FA630E2FF0}" authorId="{FA8A671B-3C39-F3D9-31F2-05A87C185DE0}" created="2026-07-07T15:39:35.7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13549126" sldId="2694"/>
      <ac:spMk id="7" creationId="{0824C23B-B3AE-279E-49D8-D2EB4580E572}"/>
    </ac:deMkLst>
    <p188:replyLst>
      <p188:reply id="{F6862391-EEB4-284B-8005-494E5EDB7301}" authorId="{ACD1570A-A4E0-A78C-1792-96774A840DC4}" created="2026-07-07T15:58:07.938">
        <p188:txBody>
          <a:bodyPr/>
          <a:lstStyle/>
          <a:p>
            <a:r>
              <a:rPr lang="en-US"/>
              <a:t>I'm working on resigning this</a:t>
            </a:r>
          </a:p>
        </p188:txBody>
      </p188:reply>
    </p188:replyLst>
    <p188:txBody>
      <a:bodyPr/>
      <a:lstStyle/>
      <a:p>
        <a:r>
          <a:rPr lang="en-US"/>
          <a:t>Sizing issues?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07T18:20:10.638" authorId="{ACD1570A-A4E0-A78C-1792-96774A840DC4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5FC367FB-385C-403C-89E0-17A6CAAC1420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1152525"/>
            <a:ext cx="5530850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437221"/>
            <a:ext cx="5547360" cy="3630454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3009CC2A-93B9-44AE-8A84-66432E78D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Good afternoon.  Jay Campbell, Chief Security Architect – overseeing the GDIT/CSRA Security Engineering side of the MSS tower for VITA starting at our commencement.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090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Thank you for your time today.  Does anyone have any 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027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5100" y="1152525"/>
            <a:ext cx="5530850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20065" y="4437221"/>
            <a:ext cx="4160520" cy="36304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54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22DF43-95CB-3E48-B49F-FA7CB24870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573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CEEDE6-A92A-0644-99D9-F2E3FD0A4D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852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Walk through our high level activities working up-to and after our commencement date, November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4401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CEEDE6-A92A-0644-99D9-F2E3FD0A4D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7338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CEEDE6-A92A-0644-99D9-F2E3FD0A4D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158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Classes will be available this summer for new user interface.</a:t>
            </a:r>
          </a:p>
          <a:p>
            <a:r>
              <a:rPr lang="en-US"/>
              <a:t>Largest change in Reporting tool.  Some reports will require re-work or conversion efforts.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CEEDE6-A92A-0644-99D9-F2E3FD0A4D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4562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CEEDE6-A92A-0644-99D9-F2E3FD0A4D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55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CEEDE6-A92A-0644-99D9-F2E3FD0A4D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1817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3087">
              <a:defRPr/>
            </a:pPr>
            <a:r>
              <a:rPr lang="en-US"/>
              <a:t>Currently looking for the best place to house and share the advisories that will come out of the cyber threat intelligence program.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9CC2A-93B9-44AE-8A84-66432E78D4B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979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Speaking of website updates, the Top 5 is posted on the CSRM Connections site.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9CC2A-93B9-44AE-8A84-66432E78D4B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071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3087">
              <a:defRPr/>
            </a:pPr>
            <a:fld id="{A121A06A-AA3D-4F73-9982-59E58344C42A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23087">
                <a:defRPr/>
              </a:pPr>
              <a:t>68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8828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Touch on Communications.  Our Business Readiness Team is coordinating the following upcoming communication activities including – Agency IT Resource meeting on Sep 9, followed by the launch of an MSS Transitions Connection Page in SharePoint, in addition to Transition Newsletters – Detailed info on Tech Enhance.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687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 M – D – I – R ] Let’s start with our Security Operations Center transition.  SOC represents the Operational Arm of the MSS program and is the key to providing 24 x 7 MONITORING, DETECTION, INVESTIGATION, and RESPONSE to Cyber Threats across the Commonwealth of Virginia in VITA.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1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SOC is transitioning during a highly-sensitive timeframe – the NOVEMBER NATIONAL ELECTIONS.  We are taking caution and have prepared a PHASE APPROACH as follows:</a:t>
            </a:r>
            <a:br>
              <a:rPr lang="en-US" dirty="0"/>
            </a:br>
            <a:r>
              <a:rPr lang="en-US" dirty="0"/>
              <a:t>1) OCT 26-31 – GDIT to Shadow ATOS; </a:t>
            </a:r>
            <a:br>
              <a:rPr lang="en-US" dirty="0"/>
            </a:br>
            <a:r>
              <a:rPr lang="en-US" dirty="0"/>
              <a:t>2) NOV 1-14 GDIT OP &amp; ATOS Shadows; </a:t>
            </a:r>
            <a:br>
              <a:rPr lang="en-US" dirty="0"/>
            </a:br>
            <a:r>
              <a:rPr lang="en-US" dirty="0"/>
              <a:t>3) NOV 15-30 ATOS shifts to an Advisory role.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831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Let’s look at the Security Engineering side the MSS transition.  SEC-ENG represents the technical arm of the MSS Program. It is responsible for DESIGNING, DEPLOYING, MAINTAINING, and IMPROVING the Security Infrastructure that drives the SOC.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266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Like the SOC, SEC-ENG will utilize a PHASED APPROACH also.  For the FIRST PHASE starting at COMMENCEMENT, there is LITTLE to NO Change in the technology stack as we take over: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Firewalls and Firewall Policy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Web Application Firewalls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Remote User access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Third Party VPN access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889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the SECOND PHASE which will run the first 6-months AFTER COMMENCEMENT, there will be SOME Change and ENHANCEMENTS for the following technology areas: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Vulnerability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Managed Network Intrusion 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Certificate Management 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Data Loss Prevention (at the endpoint)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407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the THIRD PHASE which will run the second 6-months AFTER COMMENCEMENT, there will be HEAVIER Changes which will require US to WORK TOGETHER on the following Technologies that we will be TRANSITIONING: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Cloud Access Security Broker service (CASB)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Web Content Filtering (also known as Secure Web Gateway or Web Application and API Security)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Data Loss Prevention (Cloud)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NOTE: SKYHIGH WILL REMAIN IN PLACE UNTIL THE TRANSITION IS IMPLEMENTED.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828F08-748E-4ED5-8015-A4C17C6A80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746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sv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.xml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sv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627CC-265C-FA1B-A4BD-1E6AD3E24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370AF-540F-9840-9D65-14F6CB1257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555DC-9DC1-8200-1E7E-19B381012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7E348-9372-FBB9-0F3A-9E2BCEDD1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66E9-B4D9-644E-833A-20E7333819D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E3851A-9700-D10C-3945-6494C6480CA4}"/>
              </a:ext>
            </a:extLst>
          </p:cNvPr>
          <p:cNvSpPr/>
          <p:nvPr userDrawn="1"/>
        </p:nvSpPr>
        <p:spPr>
          <a:xfrm>
            <a:off x="1233377" y="340242"/>
            <a:ext cx="7740502" cy="1913860"/>
          </a:xfrm>
          <a:prstGeom prst="rect">
            <a:avLst/>
          </a:prstGeom>
          <a:solidFill>
            <a:schemeClr val="tx1">
              <a:alpha val="53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122B38-10C4-E1E6-1CBB-08A46340FC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906" t="9224" r="10309" b="7989"/>
          <a:stretch>
            <a:fillRect/>
          </a:stretch>
        </p:blipFill>
        <p:spPr>
          <a:xfrm rot="16200000">
            <a:off x="2680205" y="-2887754"/>
            <a:ext cx="7019435" cy="125854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C8C138-2181-72EF-17C4-BC5530EA9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2630" y="169144"/>
            <a:ext cx="10506740" cy="65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93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233D1-0C6F-6052-E32A-533DA7D78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556F0-A3CC-CF31-5B48-ED06250082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E4520-701D-BAF6-25BD-5D43E3F50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20D08-458E-5BDA-3E4F-7F02A436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060E5-09C0-D4B6-D46A-DB2219CAE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89DCE-50C8-F7CF-7414-171E57C7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9368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B7BF3-1717-FF4B-029A-67C8F6C7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BFAFD-D4FA-49E9-B462-919008765615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7082BB2-C3B1-9CF6-79F3-453EB13E9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54347" y="3261360"/>
            <a:ext cx="2083306" cy="900888"/>
          </a:xfrm>
          <a:prstGeom prst="rect">
            <a:avLst/>
          </a:prstGeom>
        </p:spPr>
      </p:pic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30140E4-0A8C-2266-C466-32178EA77AE9}"/>
              </a:ext>
            </a:extLst>
          </p:cNvPr>
          <p:cNvSpPr txBox="1">
            <a:spLocks/>
          </p:cNvSpPr>
          <p:nvPr userDrawn="1"/>
        </p:nvSpPr>
        <p:spPr>
          <a:xfrm>
            <a:off x="6788636" y="6456009"/>
            <a:ext cx="4581832" cy="148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228600">
              <a:defRPr/>
            </a:pPr>
            <a:r>
              <a:rPr lang="en-US" sz="500" spc="100">
                <a:solidFill>
                  <a:srgbClr val="474A4C"/>
                </a:solidFill>
                <a:latin typeface="Arial" panose="020B0604020202020204"/>
              </a:rPr>
              <a:t>© 2025 GENERAL DYNAMICS INFORMATION TECHNOLOGY. ALL RIGHTS RESERVED.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4D7C70E-AA8A-BC90-3F4A-67B25D01AAEC}"/>
              </a:ext>
            </a:extLst>
          </p:cNvPr>
          <p:cNvCxnSpPr/>
          <p:nvPr userDrawn="1"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69CDB1-A29E-EA45-424B-CBF019F21AD7}"/>
              </a:ext>
            </a:extLst>
          </p:cNvPr>
          <p:cNvCxnSpPr/>
          <p:nvPr userDrawn="1"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0720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ction Header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006D8E-5617-BB98-7B65-47C5B516509F}"/>
              </a:ext>
            </a:extLst>
          </p:cNvPr>
          <p:cNvSpPr/>
          <p:nvPr userDrawn="1"/>
        </p:nvSpPr>
        <p:spPr>
          <a:xfrm>
            <a:off x="0" y="0"/>
            <a:ext cx="12192000" cy="61293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CDFA9-E964-0F7A-3B18-1052BDD76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GDIT Sensitive or Proprietary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64770-E705-D857-3572-64B3D1C9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BFAFD-D4FA-49E9-B462-91900876561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94F2D017-639F-FCCF-7E34-E82BB3EDFED8}"/>
              </a:ext>
            </a:extLst>
          </p:cNvPr>
          <p:cNvSpPr txBox="1">
            <a:spLocks/>
          </p:cNvSpPr>
          <p:nvPr userDrawn="1"/>
        </p:nvSpPr>
        <p:spPr>
          <a:xfrm>
            <a:off x="6788636" y="6456009"/>
            <a:ext cx="4581832" cy="148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228600">
              <a:defRPr/>
            </a:pPr>
            <a:r>
              <a:rPr lang="en-US" sz="500" spc="100">
                <a:solidFill>
                  <a:srgbClr val="474A4C"/>
                </a:solidFill>
                <a:latin typeface="Arial" panose="020B0604020202020204"/>
              </a:rPr>
              <a:t>© 2024 GENERAL DYNAMICS INFORMATION TECHNOLOGY. ALL RIGHTS RESERVED.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852BEC-DFAC-D167-2DDC-53DA8895791A}"/>
              </a:ext>
            </a:extLst>
          </p:cNvPr>
          <p:cNvCxnSpPr/>
          <p:nvPr userDrawn="1"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626F7D-F8AB-B8CB-2C8B-6C2B17881927}"/>
              </a:ext>
            </a:extLst>
          </p:cNvPr>
          <p:cNvCxnSpPr/>
          <p:nvPr userDrawn="1"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052BBE12-1C9F-652D-9B3F-FDA5E89AD7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4675" y="6471739"/>
            <a:ext cx="565944" cy="11212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8290E6A-78B7-B41A-4E55-637B1B16F7EE}"/>
              </a:ext>
            </a:extLst>
          </p:cNvPr>
          <p:cNvCxnSpPr/>
          <p:nvPr userDrawn="1"/>
        </p:nvCxnSpPr>
        <p:spPr>
          <a:xfrm>
            <a:off x="1324928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0D2EB6A6-385A-5CFB-7272-38413600E2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675" y="2939635"/>
            <a:ext cx="4787541" cy="984665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chapter title</a:t>
            </a:r>
            <a:endParaRPr lang="en-GB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E6906AD-E1D1-C07B-AD81-BEF5360E4C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4675" y="4076700"/>
            <a:ext cx="4787541" cy="343736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1-line subtitle</a:t>
            </a:r>
          </a:p>
        </p:txBody>
      </p:sp>
    </p:spTree>
    <p:extLst>
      <p:ext uri="{BB962C8B-B14F-4D97-AF65-F5344CB8AC3E}">
        <p14:creationId xmlns:p14="http://schemas.microsoft.com/office/powerpoint/2010/main" val="15442404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C6EE-581D-C03F-16B3-F39C092FD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31801"/>
            <a:ext cx="7288214" cy="292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AD3B49-D9BF-8282-9049-7F4A2EDA58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GDIT Sensitive or Proprietary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C81DF-8013-E4E8-0E73-3CFA3F7D9E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0BFAFD-D4FA-49E9-B462-91900876561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871358-DA94-FB13-816B-4EB0E598A3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4675" y="1231900"/>
            <a:ext cx="7288213" cy="4897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9ECE132-F7E3-D313-B848-73BE814A1B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77200" y="0"/>
            <a:ext cx="4114800" cy="612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90153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C6EE-581D-C03F-16B3-F39C092FD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431801"/>
            <a:ext cx="7288214" cy="292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AD3B49-D9BF-8282-9049-7F4A2EDA58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GDIT Sensitive or Proprietary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C81DF-8013-E4E8-0E73-3CFA3F7D9E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0BFAFD-D4FA-49E9-B462-91900876561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871358-DA94-FB13-816B-4EB0E598A3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4675" y="1231900"/>
            <a:ext cx="7288213" cy="4897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A close-up of a jellyfish&#10;&#10;Description automatically generated">
            <a:extLst>
              <a:ext uri="{FF2B5EF4-FFF2-40B4-BE49-F238E27FC236}">
                <a16:creationId xmlns:a16="http://schemas.microsoft.com/office/drawing/2014/main" id="{E59F185F-C7A7-56D2-38E5-DDD9106281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41148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8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1637C-4650-ACD2-DCEB-933483889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EC84B9-30D0-CAFE-84EB-AE57A58C76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C50FE-FC0F-0AC5-9E48-888CE55D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8BAE9-AD15-C34A-B82B-FC788E8E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527CF-9C02-78C7-67CF-53EA535A2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313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7B3DF6-6849-9282-66C6-B567758B8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FF7079-905C-D0D2-AF94-DCD58C8C1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E38C2-6E54-8A17-4FFE-32ABDD24E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7E09E-064B-A14C-5378-94B63473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FF119-039D-3897-C4D9-75941EBEA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2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no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15" y="620795"/>
            <a:ext cx="4121426" cy="1194719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CC0A256-75AA-81AF-FC0E-C782DE2B9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1210" y="5661565"/>
            <a:ext cx="5989637" cy="56515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Date – Roboto bold 20pt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2F1FB95-50F4-E75A-7501-CE15651E2E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213" y="4780410"/>
            <a:ext cx="5989637" cy="731837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Name – Roboto regular 18pt</a:t>
            </a:r>
          </a:p>
          <a:p>
            <a:pPr lvl="0"/>
            <a:r>
              <a:rPr lang="en-US"/>
              <a:t>Job title – Roboto regular 18pt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1213" y="3703833"/>
            <a:ext cx="5989984" cy="971977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 b="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(Roboto regular 32pt)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1214" y="2118140"/>
            <a:ext cx="5989983" cy="1310860"/>
          </a:xfrm>
        </p:spPr>
        <p:txBody>
          <a:bodyPr anchor="ctr" anchorCtr="0">
            <a:no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40pt)</a:t>
            </a:r>
          </a:p>
        </p:txBody>
      </p:sp>
    </p:spTree>
    <p:extLst>
      <p:ext uri="{BB962C8B-B14F-4D97-AF65-F5344CB8AC3E}">
        <p14:creationId xmlns:p14="http://schemas.microsoft.com/office/powerpoint/2010/main" val="545988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EF1DFBB-FF22-84BF-8288-0F2B6882C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279" y="1706602"/>
            <a:ext cx="6430341" cy="194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A197E64-3652-9103-219E-346B83A7632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0279" y="3779898"/>
            <a:ext cx="6430341" cy="76666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28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650D34-2B65-9FF8-12B6-297A6BA32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99" y="1373647"/>
            <a:ext cx="9652000" cy="4351339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33727730-03B2-7B51-BE7B-EFCF5367FC9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5" y="6284021"/>
            <a:ext cx="2025193" cy="4913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58DC87-40C9-87B1-1574-06C5946D8B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737098-76F1-D967-0F4D-69AA92D8C0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4686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estions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0110">
              <a:srgbClr val="1C3258"/>
            </a:gs>
            <a:gs pos="3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900F229-BF3C-3532-D5F2-2814BDD4E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9761" y="2368943"/>
            <a:ext cx="5572481" cy="13255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17317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3D8F3-3BDC-7AD0-452D-343FD2A9B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57FDB2-FAFF-6AFF-D569-5DEC726BD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18EC4-A3D0-B08C-C9F2-78F981BC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E72F6-8FCF-5618-B922-CEA72A5B3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3D971-3AE6-03FE-77FF-E2127A46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84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145FE-B65E-B47B-B551-64792EADC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33AD3-B66E-462A-70A0-4E6696E31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123B4-5265-DC5E-38E3-46CE0782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D4B43-7E94-55B3-0553-5577D0A77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6A59D-E2E9-F4DB-6885-74933CBB4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60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355C2-E592-4BD7-5C78-3D61A7273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44359-659C-164A-C4F7-E417B402C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FB0DF-D686-D83F-EB06-0905B397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70E67-E91A-ACCB-BB18-20A7D2714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67FB1-D2B8-2362-D455-0C65EF4F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3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1BA91-E087-1015-C0B2-8BBEFFE53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7A169-A288-B9C8-F9E2-3C869D9FC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C3A52-217F-D82A-EA7E-ACD4C42A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D87E7-19D5-39A9-B433-88C756F2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99FF9-D0F4-635F-7050-F926A792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98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327B-42C3-504E-0BF1-472CAEE7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84A0-5335-3069-ADFE-62443A59F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71B0B-567D-844F-AB39-BD169E898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9F291-29AC-C080-1EEF-D0FB8AA4C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22C95-8A98-8EEB-F24B-A1C639E4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882E3-6AC7-1151-8891-9F42B49F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12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15FD8-DEAE-D732-6C59-E4100AD45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6A058-C2F1-6A7C-B642-AACB33D4F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D8B6D-D8BF-19B2-85B6-0A39A1F83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BE5298-A328-592E-4F1B-A4F9FBFAD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F9F1EA-6EEB-9E77-F40C-FC66C0C07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7F7F04-0F8E-9863-2A60-AB40D988B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AC4598-D6AA-5D0A-46E7-DC195C720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F28C97-C65F-F769-D5E0-E1AA5702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16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3BF0-2B37-337F-A9B5-293223B41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8D82C2-26B6-851B-C574-31A5F8226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D907E5-E038-949E-EC62-6B43D4826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3BD182-7CAA-14CC-480B-69623E6A7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327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E8443B-3D2A-58EE-8285-FC6C9B7B9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B00B44-CBA3-C232-9AA0-6450D783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10FF5-4E2B-FC4A-2D1D-53B50556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19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20C49-1E81-8E08-D894-B40D0E2A4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BD844-421F-FD5C-2F5C-EE653B93E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2854A-8204-EC72-F3FD-8F67D098E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C9A672-C5D8-2F36-2C15-065713FF0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F1517-51AE-FF49-A132-6F400336A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01CC7-7153-958E-FA85-D1109745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21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2896-2B89-D0F4-5BF9-D475FB0E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D2CC32-6D9D-7FDA-64CF-E0BEF7AC74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15705-8656-9031-8737-2A3C894CD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648AB-235A-FD61-FEB1-22042FA5B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AB07D-3716-9520-C05C-581A5F9CA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59D9A-7653-5FCD-7FEA-8E02C3A8E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3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84D7C-30F1-3C4C-DCE0-CB3E7362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20C67-C67D-3CBA-139E-F13B20FDA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545A2-2F16-669E-B138-2CE9BB3F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D9D27-6615-9248-ACCD-C8A1C842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531E6-AD27-1A3D-A88B-DB1601BD2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0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EFAD95-18F2-F7FD-54A7-43ABFD142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C46358-BD81-7D04-A74C-AB45435BB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27256-9C74-4735-3DA7-7384AC5B3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31C3-A888-4AEC-B96F-72480B24109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AE64A-6982-CFA8-DA9A-626C63460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73B37-CE18-3FC0-B3F0-E7A52DB2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B1CE8-DE1A-4DE7-A13E-916C8BDC4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62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76EA2C-AE92-FE1E-FE4C-2A72280F01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869" y="636255"/>
            <a:ext cx="4532243" cy="535179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57E765D-DCD3-8A9E-38D1-1DA33734A0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2760" y="5572218"/>
            <a:ext cx="5989637" cy="56515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Date – Roboto bold 20pt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7DCBBD-56A8-2486-E433-03EFB62C29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2763" y="4691063"/>
            <a:ext cx="5989637" cy="731837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Name – Roboto regular 18pt</a:t>
            </a:r>
          </a:p>
          <a:p>
            <a:pPr lvl="0"/>
            <a:r>
              <a:rPr lang="en-US"/>
              <a:t>Job title – Roboto regular 18pt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2413" y="3719293"/>
            <a:ext cx="5989984" cy="971977"/>
          </a:xfrm>
        </p:spPr>
        <p:txBody>
          <a:bodyPr>
            <a:normAutofit/>
          </a:bodyPr>
          <a:lstStyle>
            <a:lvl1pPr marL="0" indent="0" algn="l">
              <a:buNone/>
              <a:defRPr sz="3200" b="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(Roboto regular 32pt)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92414" y="2133600"/>
            <a:ext cx="5989983" cy="1310860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40pt)</a:t>
            </a:r>
          </a:p>
        </p:txBody>
      </p:sp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415" y="636255"/>
            <a:ext cx="4121426" cy="119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52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with no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15" y="620795"/>
            <a:ext cx="4121426" cy="1194719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CC0A256-75AA-81AF-FC0E-C782DE2B9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1210" y="5661565"/>
            <a:ext cx="5989637" cy="56515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Date – Roboto bold 20pt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2F1FB95-50F4-E75A-7501-CE15651E2E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213" y="4780410"/>
            <a:ext cx="5989637" cy="731837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Name – Roboto regular 18pt</a:t>
            </a:r>
          </a:p>
          <a:p>
            <a:pPr lvl="0"/>
            <a:r>
              <a:rPr lang="en-US"/>
              <a:t>Job title – Roboto regular 18pt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1213" y="3703833"/>
            <a:ext cx="5989984" cy="971977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 b="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(Roboto regular 32pt)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1214" y="2118140"/>
            <a:ext cx="5989983" cy="1310860"/>
          </a:xfrm>
        </p:spPr>
        <p:txBody>
          <a:bodyPr anchor="ctr" anchorCtr="0">
            <a:no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40pt)</a:t>
            </a:r>
          </a:p>
        </p:txBody>
      </p:sp>
    </p:spTree>
    <p:extLst>
      <p:ext uri="{BB962C8B-B14F-4D97-AF65-F5344CB8AC3E}">
        <p14:creationId xmlns:p14="http://schemas.microsoft.com/office/powerpoint/2010/main" val="192720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0F08E-D42F-1A7C-F89D-DCE9213B3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737EE-6291-A550-24E9-757F4577D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22884-0E43-AD36-61A3-323D8EC52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653D4-DA23-C5C7-17FB-0C5365804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C8139-C918-B8BD-9FC4-9C0C53B65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840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ph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A7E382E3-FC83-56A5-549F-6FA1D85046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533697" y="961697"/>
            <a:ext cx="6340803" cy="50073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add graph</a:t>
            </a:r>
          </a:p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916E3E-2ACD-1A3D-3513-17225574D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7500" y="1784350"/>
            <a:ext cx="4826000" cy="3505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19161077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estions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30190"/>
            <a:ext cx="12192000" cy="1325563"/>
          </a:xfrm>
        </p:spPr>
        <p:txBody>
          <a:bodyPr/>
          <a:lstStyle>
            <a:lvl1pPr algn="ctr">
              <a:defRPr sz="7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201642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image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D51D420-3C59-0BDA-A7DE-CF5DF409DE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8069" y="-49377"/>
            <a:ext cx="12289536" cy="69567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AD50CF7-9777-C149-D97A-123AD8CF4C98}"/>
              </a:ext>
            </a:extLst>
          </p:cNvPr>
          <p:cNvSpPr/>
          <p:nvPr userDrawn="1"/>
        </p:nvSpPr>
        <p:spPr>
          <a:xfrm>
            <a:off x="412505" y="402843"/>
            <a:ext cx="11366989" cy="5901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0E178E94-0E16-821E-E8D7-191D25AC02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88" y="366479"/>
            <a:ext cx="7158145" cy="2710551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3E87545-7814-655B-85C7-CA91BEC737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0771" y="2925456"/>
            <a:ext cx="5118100" cy="593726"/>
          </a:xfrm>
        </p:spPr>
        <p:txBody>
          <a:bodyPr/>
          <a:lstStyle>
            <a:lvl1pPr>
              <a:defRPr sz="3600" b="1" i="0">
                <a:latin typeface="Rajdhani" panose="02000000000000000000" pitchFamily="2" charset="77"/>
                <a:cs typeface="Rajdhani" panose="02000000000000000000" pitchFamily="2" charset="77"/>
              </a:defRPr>
            </a:lvl1pPr>
          </a:lstStyle>
          <a:p>
            <a:pPr lvl="0"/>
            <a:r>
              <a:rPr lang="en-US"/>
              <a:t>Title -  Rajdhani bold 36pt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A83C6D8-6811-D0F2-9388-4BDA078A5A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4029" y="4067738"/>
            <a:ext cx="5492052" cy="446087"/>
          </a:xfrm>
        </p:spPr>
        <p:txBody>
          <a:bodyPr/>
          <a:lstStyle>
            <a:lvl1pPr>
              <a:defRPr sz="3200">
                <a:solidFill>
                  <a:srgbClr val="105A70"/>
                </a:solidFill>
                <a:latin typeface="Rajdhani" panose="02000000000000000000" pitchFamily="2" charset="77"/>
                <a:cs typeface="Rajdhani" panose="02000000000000000000" pitchFamily="2" charset="77"/>
              </a:defRPr>
            </a:lvl1pPr>
          </a:lstStyle>
          <a:p>
            <a:pPr lvl="0"/>
            <a:r>
              <a:rPr lang="en-US"/>
              <a:t>Subtitle – Rajdhani regular 32pt</a:t>
            </a:r>
          </a:p>
          <a:p>
            <a:pPr lvl="1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15CAEFC-42AF-93B2-94C7-93553C3D72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4029" y="4755335"/>
            <a:ext cx="4052888" cy="776986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Name -  Roboto regular 20pt</a:t>
            </a:r>
          </a:p>
          <a:p>
            <a:pPr lvl="0"/>
            <a:r>
              <a:rPr lang="en-US"/>
              <a:t>Job title – Roboto regular 20pt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FAC794C-4FE0-5437-5013-DC165D14C6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4029" y="5750158"/>
            <a:ext cx="4052888" cy="322360"/>
          </a:xfr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6" name="Picture 5" descr="A logo with lines and dots&#10;&#10;Description automatically generated">
            <a:extLst>
              <a:ext uri="{FF2B5EF4-FFF2-40B4-BE49-F238E27FC236}">
                <a16:creationId xmlns:a16="http://schemas.microsoft.com/office/drawing/2014/main" id="{C71B7AFF-7F85-2F1A-1AF5-194FA2E0A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7745" y="402842"/>
            <a:ext cx="4181749" cy="590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2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9151B5-5A05-B5FF-1565-8C299B84D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FE2B45-7BD3-67EE-B450-19D3B3A4F1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645" y="2586868"/>
            <a:ext cx="5757341" cy="18708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3E9DCA-926A-E0E2-B1FE-074B388E0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2266535"/>
            <a:ext cx="4354696" cy="2832011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B66F132-9159-1D2D-5AF9-82DA8A9ED2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4590" y="2451940"/>
            <a:ext cx="3099661" cy="170359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  <a:p>
            <a:r>
              <a:rPr lang="en-US"/>
              <a:t>Click to add image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A70294-3AE7-A8DA-89DA-0BAC43BA7A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200" y="1371600"/>
            <a:ext cx="5183188" cy="4818063"/>
          </a:xfrm>
        </p:spPr>
        <p:txBody>
          <a:bodyPr/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B4467-A43E-2A64-6932-7F5D98F44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90525"/>
            <a:ext cx="10515600" cy="676275"/>
          </a:xfrm>
        </p:spPr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5886301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15FE3-3DE8-AD5C-729D-F4A5D363A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657" y="2208599"/>
            <a:ext cx="9042679" cy="140120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 (Montserrat Bold 44)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0F4336-F561-F699-5A2F-1F0DBF1252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42113" y="3609804"/>
            <a:ext cx="6507775" cy="970847"/>
          </a:xfrm>
          <a:effectLst/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 (Roboto regular 32pt)</a:t>
            </a:r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D2C42218-4837-C6E6-36BA-5EE49E3A4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873" y="910704"/>
            <a:ext cx="4692249" cy="1137489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AC561EF2-18C7-DDDB-DDD4-83A759C318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42111" y="4649401"/>
            <a:ext cx="6507777" cy="485424"/>
          </a:xfrm>
          <a:effectLst/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Name (Roboto regular 24pt)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090D4FA-8FF1-DC8A-CF2A-17ED93EE9F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42111" y="5203575"/>
            <a:ext cx="6507777" cy="485424"/>
          </a:xfrm>
          <a:effectLst/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Date (Roboto bold 24pt)</a:t>
            </a:r>
          </a:p>
        </p:txBody>
      </p:sp>
      <p:pic>
        <p:nvPicPr>
          <p:cNvPr id="15" name="Picture 14" descr="Background pattern&#10;&#10;AI-generated content may be incorrect.">
            <a:extLst>
              <a:ext uri="{FF2B5EF4-FFF2-40B4-BE49-F238E27FC236}">
                <a16:creationId xmlns:a16="http://schemas.microsoft.com/office/drawing/2014/main" id="{EB9A69C5-54E8-D821-8E38-F5A3EF028D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02078" y="2887779"/>
            <a:ext cx="3269340" cy="336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44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15FE3-3DE8-AD5C-729D-F4A5D363A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5840" y="2077375"/>
            <a:ext cx="6507776" cy="1445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 (Montserrat Bold 44)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E425D6-72A2-836A-5E4B-6A532FCFBD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681" y="550416"/>
            <a:ext cx="4378448" cy="5193436"/>
          </a:xfrm>
          <a:effectLst/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0F4336-F561-F699-5A2F-1F0DBF1252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5838" y="3630444"/>
            <a:ext cx="6507777" cy="98247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 (Roboto regular 32pt)</a:t>
            </a:r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D2C42218-4837-C6E6-36BA-5EE49E3A4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839" y="633608"/>
            <a:ext cx="4692249" cy="1137489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AC561EF2-18C7-DDDB-DDD4-83A759C318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5839" y="5282187"/>
            <a:ext cx="6507776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Date (Roboto bold 24pt)</a:t>
            </a:r>
          </a:p>
          <a:p>
            <a:pPr lvl="0"/>
            <a:endParaRPr lang="en-US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184FA9F-035F-680B-F5CB-1F2184F885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5839" y="4716719"/>
            <a:ext cx="6507776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(Roboto bold 24pt)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705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Conta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216DB4E2-43C2-745B-3EF1-11DEC4BE18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9DB7177B-0F2C-7422-E88C-1F0C99352D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3264" y="1644601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642AC85-8132-D82C-DF05-0194D3E5F6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0018" y="2190634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87EA2E1-837A-95CA-BB27-85FFA54EA9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30018" y="1644601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003FBE4C-ACAC-AAD0-8B63-49836AC5766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731" y="3564027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16DE5E6A-8C75-4A7F-970E-DE3FDADC92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47485" y="4110060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FCF61020-DE2B-16E4-169A-6D81395EEC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47485" y="3564027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E8105347-239E-59BB-6455-2876BB4694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36179" y="1644601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C1495683-9668-5C7A-76C9-745110E36B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62933" y="2190634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3B7BCD1C-EC68-E2B0-B274-A8D317E624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62933" y="1644601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DF78019E-7D54-302E-4DEF-3611E422F7D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253646" y="3564027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F783B8AB-D534-EFAE-D1A3-99128419474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80400" y="4110060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20632CF5-DCB1-5C7D-5E61-035BD0EFD1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80400" y="3564027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25C3AD-116B-33EC-7192-4D862C6900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0896B7-15BD-AD5C-AF83-88805C3F558B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781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650D34-2B65-9FF8-12B6-297A6BA32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99" y="1373647"/>
            <a:ext cx="9652000" cy="4351338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33727730-03B2-7B51-BE7B-EFCF5367FC9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58DC87-40C9-87B1-1574-06C5946D8B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737098-76F1-D967-0F4D-69AA92D8C0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738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4B7FA8-387A-7C16-EC47-043A0F59A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86036"/>
            <a:ext cx="5181600" cy="4280166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739ED0F-6CEE-2120-DD02-C5ACB90DB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486036"/>
            <a:ext cx="5181600" cy="4280166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DA711-5619-9284-A520-17DC11C650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B0B2B2-419C-7E36-D058-47C871488F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655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739ED0F-6CEE-2120-DD02-C5ACB90DBA8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2" y="1777734"/>
            <a:ext cx="5181600" cy="4280166"/>
          </a:xfrm>
          <a:noFill/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to add text</a:t>
            </a:r>
          </a:p>
        </p:txBody>
      </p:sp>
      <p:pic>
        <p:nvPicPr>
          <p:cNvPr id="17" name="Picture 16" descr="Shape, rectangle&#10;&#10;AI-generated content may be incorrect.">
            <a:extLst>
              <a:ext uri="{FF2B5EF4-FFF2-40B4-BE49-F238E27FC236}">
                <a16:creationId xmlns:a16="http://schemas.microsoft.com/office/drawing/2014/main" id="{C84869AF-3B04-7930-AC6C-67733DA645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6" y="4278630"/>
            <a:ext cx="5524926" cy="598170"/>
          </a:xfrm>
          <a:prstGeom prst="rect">
            <a:avLst/>
          </a:prstGeom>
        </p:spPr>
      </p:pic>
      <p:pic>
        <p:nvPicPr>
          <p:cNvPr id="15" name="Picture 14" descr="Icon&#10;&#10;AI-generated content may be incorrect.">
            <a:extLst>
              <a:ext uri="{FF2B5EF4-FFF2-40B4-BE49-F238E27FC236}">
                <a16:creationId xmlns:a16="http://schemas.microsoft.com/office/drawing/2014/main" id="{B9E25360-8E23-73D9-3B0A-4EF9BDA2F6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86" y="1701534"/>
            <a:ext cx="3457577" cy="3794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A04FA-5779-DE6C-E5E6-9759E7693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DB6D2-F14C-34C1-5CB3-D8BD3F3713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960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A112F-7904-C44F-8471-B8F044E1D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26DDF-9A45-9BCA-C24F-BD5950C77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6C96C-DAA0-38EE-B317-DA4503307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3BBA9-3E98-E1BD-D756-2A8897785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76D01-2D2F-4B01-B240-42EB58A4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9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B68F2-93E3-CE5F-87E2-9E4A6F3899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7" name="Picture 6" descr="Background pattern&#10;&#10;AI-generated content may be incorrect.">
            <a:extLst>
              <a:ext uri="{FF2B5EF4-FFF2-40B4-BE49-F238E27FC236}">
                <a16:creationId xmlns:a16="http://schemas.microsoft.com/office/drawing/2014/main" id="{917B789E-FD79-5094-099C-A184E2AC72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2864">
            <a:off x="4163284" y="958570"/>
            <a:ext cx="8202536" cy="5435807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F33B15-7E3E-6392-BE7E-00FF4F296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0" y="0"/>
            <a:ext cx="8879303" cy="6858000"/>
          </a:xfrm>
          <a:custGeom>
            <a:avLst/>
            <a:gdLst>
              <a:gd name="connsiteX0" fmla="*/ 8879303 w 8879303"/>
              <a:gd name="connsiteY0" fmla="*/ 6858000 h 6858000"/>
              <a:gd name="connsiteX1" fmla="*/ 0 w 8879303"/>
              <a:gd name="connsiteY1" fmla="*/ 6858000 h 6858000"/>
              <a:gd name="connsiteX2" fmla="*/ 1714500 w 8879303"/>
              <a:gd name="connsiteY2" fmla="*/ 0 h 6858000"/>
              <a:gd name="connsiteX3" fmla="*/ 8879303 w 8879303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9303" h="6858000">
                <a:moveTo>
                  <a:pt x="8879303" y="6858000"/>
                </a:moveTo>
                <a:lnTo>
                  <a:pt x="0" y="6858000"/>
                </a:lnTo>
                <a:lnTo>
                  <a:pt x="1714500" y="0"/>
                </a:lnTo>
                <a:lnTo>
                  <a:pt x="887930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EF1DFBB-FF22-84BF-8288-0F2B6882C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278" y="1706601"/>
            <a:ext cx="6430341" cy="194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A197E64-3652-9103-219E-346B83A7632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0278" y="3779897"/>
            <a:ext cx="6430341" cy="76666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subtitle</a:t>
            </a:r>
          </a:p>
        </p:txBody>
      </p:sp>
      <p:pic>
        <p:nvPicPr>
          <p:cNvPr id="13" name="Picture 12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C6827A5F-B296-C6AF-BD08-D802F8ED48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734" y="6284020"/>
            <a:ext cx="2025193" cy="49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4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B68F2-93E3-CE5F-87E2-9E4A6F3899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632C29-012D-A044-AD59-40134856A27F}"/>
              </a:ext>
            </a:extLst>
          </p:cNvPr>
          <p:cNvSpPr/>
          <p:nvPr userDrawn="1"/>
        </p:nvSpPr>
        <p:spPr>
          <a:xfrm>
            <a:off x="5433450" y="0"/>
            <a:ext cx="675855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Background pattern&#10;&#10;AI-generated content may be incorrect.">
            <a:extLst>
              <a:ext uri="{FF2B5EF4-FFF2-40B4-BE49-F238E27FC236}">
                <a16:creationId xmlns:a16="http://schemas.microsoft.com/office/drawing/2014/main" id="{917B789E-FD79-5094-099C-A184E2AC72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1690">
            <a:off x="65914" y="-214690"/>
            <a:ext cx="5312172" cy="35203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F1DFBB-FF22-84BF-8288-0F2B6882C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554" y="1650249"/>
            <a:ext cx="6430341" cy="194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A197E64-3652-9103-219E-346B83A7632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597553" y="3695821"/>
            <a:ext cx="6430341" cy="76666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subtitle</a:t>
            </a:r>
          </a:p>
        </p:txBody>
      </p:sp>
      <p:pic>
        <p:nvPicPr>
          <p:cNvPr id="13" name="Picture 12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C6827A5F-B296-C6AF-BD08-D802F8ED48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40" y="6219666"/>
            <a:ext cx="2025193" cy="491315"/>
          </a:xfrm>
          <a:prstGeom prst="rect">
            <a:avLst/>
          </a:prstGeom>
        </p:spPr>
      </p:pic>
      <p:pic>
        <p:nvPicPr>
          <p:cNvPr id="2" name="Picture 1" descr="Icon&#10;&#10;AI-generated content may be incorrect.">
            <a:extLst>
              <a:ext uri="{FF2B5EF4-FFF2-40B4-BE49-F238E27FC236}">
                <a16:creationId xmlns:a16="http://schemas.microsoft.com/office/drawing/2014/main" id="{4EB402A1-6EA6-BDA4-3A08-3F0B98A0C9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3" y="1286252"/>
            <a:ext cx="4006015" cy="428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46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6DE059-97D8-0AD7-ECCE-B6E257C9D9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4680283"/>
            <a:ext cx="10515599" cy="1287379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457200" indent="0">
              <a:buNone/>
              <a:defRPr/>
            </a:lvl2pPr>
          </a:lstStyle>
          <a:p>
            <a:r>
              <a:rPr lang="en-US"/>
              <a:t>Click to edit (Roboto bold 20pt)</a:t>
            </a:r>
          </a:p>
        </p:txBody>
      </p:sp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CAE5E7CF-24CD-6448-34AB-46459F38E881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838199" y="1302606"/>
            <a:ext cx="10515600" cy="328108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graph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FA35A1-6BB3-D376-F43F-F54077499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A3159A-F1BC-D3F9-0B4C-9360F89A9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520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6DE059-97D8-0AD7-ECCE-B6E257C9D9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4680283"/>
            <a:ext cx="10515599" cy="1287379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457200" indent="0">
              <a:buNone/>
              <a:defRPr/>
            </a:lvl2pPr>
          </a:lstStyle>
          <a:p>
            <a:r>
              <a:rPr lang="en-US"/>
              <a:t>Click to edit (Roboto bold 20pt)</a:t>
            </a:r>
          </a:p>
        </p:txBody>
      </p:sp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CA0FAF0A-136D-C5B7-1F24-7F06DFD29C5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838199" y="1306853"/>
            <a:ext cx="10515600" cy="32725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table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D01D4B-7552-8C25-DD4A-A9FD06F58B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1397B3-8471-8CA2-8EFF-99617839D7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782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6DE059-97D8-0AD7-ECCE-B6E257C9D9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71600"/>
            <a:ext cx="4912895" cy="4591817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457200" indent="0">
              <a:buNone/>
              <a:defRPr/>
            </a:lvl2pPr>
          </a:lstStyle>
          <a:p>
            <a:r>
              <a:rPr lang="en-US"/>
              <a:t>Click to edit (Roboto bold 20pt)</a:t>
            </a:r>
          </a:p>
        </p:txBody>
      </p:sp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CAE5E7CF-24CD-6448-34AB-46459F38E881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6095999" y="1371599"/>
            <a:ext cx="5382127" cy="45918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graph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91C205-C20A-9409-CA4E-FAF2E58D7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E39CBB-761C-8953-73A0-E31F8F38A9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499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2" name="Media Placeholder 2">
            <a:extLst>
              <a:ext uri="{FF2B5EF4-FFF2-40B4-BE49-F238E27FC236}">
                <a16:creationId xmlns:a16="http://schemas.microsoft.com/office/drawing/2014/main" id="{BB7F313C-35EB-9051-9D25-8AC26D50D6F7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838200" y="1335503"/>
            <a:ext cx="10515600" cy="45118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video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C21F0B-06EE-FC71-E0FD-012C7AE1A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925A5-1D0E-4E6C-2503-AA2D8E184E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600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me/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F44A5AA9-B798-6883-7464-462CC4DFD89B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838200" y="1335005"/>
            <a:ext cx="10515600" cy="454843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use Smart Art Graphic such as timelines or processes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1CB89D-40D6-F175-982A-5480CA941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107707-DF77-645E-C596-BBA668B747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125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0110">
              <a:srgbClr val="1C3258"/>
            </a:gs>
            <a:gs pos="3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741108-D7AF-FDB7-42DF-9CCDC2822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Background pattern&#10;&#10;AI-generated content may be incorrect.">
            <a:extLst>
              <a:ext uri="{FF2B5EF4-FFF2-40B4-BE49-F238E27FC236}">
                <a16:creationId xmlns:a16="http://schemas.microsoft.com/office/drawing/2014/main" id="{C3CB6E9A-F293-3927-0DDA-20B1037641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467">
            <a:off x="328948" y="259737"/>
            <a:ext cx="9855214" cy="653103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900F229-BF3C-3532-D5F2-2814BDD4E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9760" y="2368942"/>
            <a:ext cx="5572481" cy="13255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17" name="Picture 16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12DF42B8-3F6F-0FA8-5EB2-99FBD93444E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03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Speaker Info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0110">
              <a:srgbClr val="1C3258"/>
            </a:gs>
            <a:gs pos="3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741108-D7AF-FDB7-42DF-9CCDC2822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Background pattern&#10;&#10;AI-generated content may be incorrect.">
            <a:extLst>
              <a:ext uri="{FF2B5EF4-FFF2-40B4-BE49-F238E27FC236}">
                <a16:creationId xmlns:a16="http://schemas.microsoft.com/office/drawing/2014/main" id="{C3CB6E9A-F293-3927-0DDA-20B1037641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48211">
            <a:off x="-146453" y="-496736"/>
            <a:ext cx="9855214" cy="653103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900F229-BF3C-3532-D5F2-2814BDD4E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9404" y="2378418"/>
            <a:ext cx="5593192" cy="13255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17" name="Picture 16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12DF42B8-3F6F-0FA8-5EB2-99FBD93444E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9E682EDB-4CDC-344D-E696-F67DF8D3C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9071" y="4407477"/>
            <a:ext cx="4073525" cy="535574"/>
          </a:xfrm>
        </p:spPr>
        <p:txBody>
          <a:bodyPr/>
          <a:lstStyle/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36917EB-E22D-A691-9AD1-B3FF19D575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99404" y="4407477"/>
            <a:ext cx="1357203" cy="135604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99A5264-03C7-605B-A263-99085535C6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9071" y="4985648"/>
            <a:ext cx="4073525" cy="777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7296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76EA2C-AE92-FE1E-FE4C-2A72280F01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869" y="636255"/>
            <a:ext cx="4532243" cy="535179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57E765D-DCD3-8A9E-38D1-1DA33734A0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2760" y="5572218"/>
            <a:ext cx="5989637" cy="56515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Date – Roboto bold 20pt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7DCBBD-56A8-2486-E433-03EFB62C29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2763" y="4691063"/>
            <a:ext cx="5989637" cy="731837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Name – Roboto regular 18pt</a:t>
            </a:r>
          </a:p>
          <a:p>
            <a:pPr lvl="0"/>
            <a:r>
              <a:rPr lang="en-US"/>
              <a:t>Job title – Roboto regular 18pt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2413" y="3719293"/>
            <a:ext cx="5989984" cy="971977"/>
          </a:xfrm>
        </p:spPr>
        <p:txBody>
          <a:bodyPr>
            <a:normAutofit/>
          </a:bodyPr>
          <a:lstStyle>
            <a:lvl1pPr marL="0" indent="0" algn="l">
              <a:buNone/>
              <a:defRPr sz="3200" b="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(Roboto regular 32pt)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92414" y="2133600"/>
            <a:ext cx="5989983" cy="1310860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40pt)</a:t>
            </a:r>
          </a:p>
        </p:txBody>
      </p:sp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415" y="636255"/>
            <a:ext cx="4121426" cy="119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7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47F6B-5DFE-4D57-8EDF-1B71D39A3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E606E-D93A-C62E-62CD-3BF7276E9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CD98-9244-D4DE-B059-48E2B87E0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883905-2D49-7E24-E53B-E6CD0877C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8E290C-803A-006C-CBE1-3FEA5F68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2D4D5-E1D9-66E0-0076-BAB942525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708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no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15" y="620795"/>
            <a:ext cx="4121426" cy="1194719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CC0A256-75AA-81AF-FC0E-C782DE2B9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1210" y="5661565"/>
            <a:ext cx="5989637" cy="56515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Date – Roboto bold 20pt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2F1FB95-50F4-E75A-7501-CE15651E2E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213" y="4780410"/>
            <a:ext cx="5989637" cy="731837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Name – Roboto regular 18pt</a:t>
            </a:r>
          </a:p>
          <a:p>
            <a:pPr lvl="0"/>
            <a:r>
              <a:rPr lang="en-US"/>
              <a:t>Job title – Roboto regular 18pt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1213" y="3703833"/>
            <a:ext cx="5989984" cy="971977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 b="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(Roboto regular 32pt)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1214" y="2118140"/>
            <a:ext cx="5989983" cy="1310860"/>
          </a:xfrm>
        </p:spPr>
        <p:txBody>
          <a:bodyPr anchor="ctr" anchorCtr="0">
            <a:no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40pt)</a:t>
            </a:r>
          </a:p>
        </p:txBody>
      </p:sp>
    </p:spTree>
    <p:extLst>
      <p:ext uri="{BB962C8B-B14F-4D97-AF65-F5344CB8AC3E}">
        <p14:creationId xmlns:p14="http://schemas.microsoft.com/office/powerpoint/2010/main" val="38016700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no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215" y="621948"/>
            <a:ext cx="4121426" cy="119241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1215" y="5264075"/>
            <a:ext cx="5989984" cy="971977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date (Roboto regular 24pt)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1215" y="2773570"/>
            <a:ext cx="5989983" cy="1310860"/>
          </a:xfr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4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42pt)</a:t>
            </a:r>
          </a:p>
        </p:txBody>
      </p:sp>
    </p:spTree>
    <p:extLst>
      <p:ext uri="{BB962C8B-B14F-4D97-AF65-F5344CB8AC3E}">
        <p14:creationId xmlns:p14="http://schemas.microsoft.com/office/powerpoint/2010/main" val="25713844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rm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31D4F-CF53-CD4B-B7F2-E7F0327AAA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40F593B3-72B4-6B3C-A3D8-107A005BAC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5309" y="405765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37DF41BE-DE19-21FF-277A-6EDA88EAA1D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0609" y="4058284"/>
            <a:ext cx="1828800" cy="14478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1D4AFA6-427B-2C82-F64C-7B1A3367E9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7200" y="405765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020673F-58FA-1CD0-5208-F81897EB92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2500" y="4058284"/>
            <a:ext cx="1828800" cy="14478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9378005C-8F58-078A-00B5-4A706F0E96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95309" y="198120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7BD390FA-E09D-71DC-5B3F-63C33C6FD2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50609" y="1943100"/>
            <a:ext cx="1828800" cy="15240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5E81352B-6A65-D93D-5216-736E5D9130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97200" y="198120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131B1B-41AA-0C3A-0ACF-6B5DF40854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2500" y="1943100"/>
            <a:ext cx="1828800" cy="1524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Presenter contact information slide</a:t>
            </a:r>
          </a:p>
        </p:txBody>
      </p:sp>
    </p:spTree>
    <p:extLst>
      <p:ext uri="{BB962C8B-B14F-4D97-AF65-F5344CB8AC3E}">
        <p14:creationId xmlns:p14="http://schemas.microsoft.com/office/powerpoint/2010/main" val="5273389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97C263-5987-A441-9674-73EB487B97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01800" y="1825625"/>
            <a:ext cx="9652000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Welcome</a:t>
            </a:r>
          </a:p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3</a:t>
            </a:r>
          </a:p>
          <a:p>
            <a:pPr lvl="0"/>
            <a:r>
              <a:rPr lang="en-US"/>
              <a:t>BREAK</a:t>
            </a:r>
          </a:p>
          <a:p>
            <a:pPr lvl="0"/>
            <a:r>
              <a:rPr lang="en-US"/>
              <a:t>Topic 4</a:t>
            </a:r>
          </a:p>
          <a:p>
            <a:pPr lvl="0"/>
            <a:r>
              <a:rPr lang="en-US"/>
              <a:t>Topic 5</a:t>
            </a:r>
          </a:p>
          <a:p>
            <a:pPr lvl="0"/>
            <a:r>
              <a:rPr lang="en-US"/>
              <a:t>Topic 6</a:t>
            </a:r>
          </a:p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Agenda slide option 1</a:t>
            </a:r>
          </a:p>
        </p:txBody>
      </p:sp>
    </p:spTree>
    <p:extLst>
      <p:ext uri="{BB962C8B-B14F-4D97-AF65-F5344CB8AC3E}">
        <p14:creationId xmlns:p14="http://schemas.microsoft.com/office/powerpoint/2010/main" val="17397525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option 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37400" y="649012"/>
            <a:ext cx="4216400" cy="4351338"/>
          </a:xfrm>
        </p:spPr>
        <p:txBody>
          <a:bodyPr/>
          <a:lstStyle>
            <a:lvl1pPr>
              <a:lnSpc>
                <a:spcPct val="150000"/>
              </a:lnSpc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Welcome</a:t>
            </a:r>
          </a:p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3</a:t>
            </a:r>
          </a:p>
          <a:p>
            <a:pPr lvl="0"/>
            <a:r>
              <a:rPr lang="en-US"/>
              <a:t>Break</a:t>
            </a:r>
          </a:p>
          <a:p>
            <a:pPr lvl="0"/>
            <a:r>
              <a:rPr lang="en-US"/>
              <a:t>Topic 4</a:t>
            </a:r>
          </a:p>
          <a:p>
            <a:pPr lvl="0"/>
            <a:r>
              <a:rPr lang="en-US"/>
              <a:t>Topic 5</a:t>
            </a:r>
          </a:p>
          <a:p>
            <a:pPr lvl="0"/>
            <a:r>
              <a:rPr lang="en-US"/>
              <a:t>Topic 6</a:t>
            </a:r>
          </a:p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2730500" cy="1325563"/>
          </a:xfrm>
        </p:spPr>
        <p:txBody>
          <a:bodyPr/>
          <a:lstStyle>
            <a:lvl1pPr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Agenda slide option 2</a:t>
            </a:r>
          </a:p>
        </p:txBody>
      </p:sp>
    </p:spTree>
    <p:extLst>
      <p:ext uri="{BB962C8B-B14F-4D97-AF65-F5344CB8AC3E}">
        <p14:creationId xmlns:p14="http://schemas.microsoft.com/office/powerpoint/2010/main" val="29072012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B88560E-99A3-F73B-7E7B-BA2E0C89F7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8300" y="2070100"/>
            <a:ext cx="4775200" cy="35433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5524500" cy="4351338"/>
          </a:xfrm>
        </p:spPr>
        <p:txBody>
          <a:bodyPr/>
          <a:lstStyle/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13324820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graphic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5524500" cy="4351338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33273059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graphic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5524500" cy="4351338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33020610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FB644-43A6-A573-36CC-9410FE51C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4542A-3BF9-BFED-A197-FB1AC1035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52F67-0920-82FA-69C8-E3F91BD62C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B10A83-E15E-BBB5-4FB7-388E82C7D4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40544389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FB644-43A6-A573-36CC-9410FE51C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52F67-0920-82FA-69C8-E3F91BD62C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B10A83-E15E-BBB5-4FB7-388E82C7D4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2237008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275B-8826-08B4-86E5-54B77B37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74618-6738-DC19-2E47-30CCBD15B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E417C-6EFE-D3B8-7029-3E7B86AEE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26A8DE-8106-A6F2-D571-9510BB2EF7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47E879-EF8C-CE83-F185-C3F8E7F3DF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4B16B-0615-B2BF-816D-3095353CA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D98966-DE25-3BFE-AAF2-DBE4717A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1A86CA-4E7C-0084-60CE-CFFDB3F4D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031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9151B5-5A05-B5FF-1565-8C299B84D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FE2B45-7BD3-67EE-B450-19D3B3A4F1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645" y="2586868"/>
            <a:ext cx="5757341" cy="18708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3E9DCA-926A-E0E2-B1FE-074B388E0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2266535"/>
            <a:ext cx="4354696" cy="2832011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B66F132-9159-1D2D-5AF9-82DA8A9ED2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4590" y="2451940"/>
            <a:ext cx="3099661" cy="170359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  <a:p>
            <a:r>
              <a:rPr lang="en-US"/>
              <a:t>Click to add image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A70294-3AE7-A8DA-89DA-0BAC43BA7A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200" y="1371600"/>
            <a:ext cx="5183188" cy="4818063"/>
          </a:xfrm>
        </p:spPr>
        <p:txBody>
          <a:bodyPr/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B4467-A43E-2A64-6932-7F5D98F44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90525"/>
            <a:ext cx="10515600" cy="676275"/>
          </a:xfrm>
        </p:spPr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21376843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CDC81-48DC-F07A-5913-D00B99806E7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8246" y="3293144"/>
            <a:ext cx="6430341" cy="76666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AFA0A6-8FED-CD4D-EA53-3C2F410DB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46" y="1713340"/>
            <a:ext cx="6430341" cy="130244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3834967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37DE3B-B838-449A-DF0E-770C6DF8B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2" y="1430963"/>
            <a:ext cx="5538953" cy="3602175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D00FA05A-DE68-6FD2-B587-66AD6E7FB0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4864" y="1653701"/>
            <a:ext cx="3942613" cy="217899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  <a:p>
            <a:r>
              <a:rPr lang="en-US"/>
              <a:t>Click to add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CDC81-48DC-F07A-5913-D00B99806E7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48098" y="3832698"/>
            <a:ext cx="5538952" cy="76666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AFA0A6-8FED-CD4D-EA53-3C2F410DB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8097" y="2530258"/>
            <a:ext cx="5743903" cy="130244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8194409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graphic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8409" y="6356350"/>
            <a:ext cx="2067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F0CCF6-7F1D-1243-94FE-BC32E4D38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8E1826-FAC0-99BA-7B94-F70B55D1BB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2900" y="990600"/>
            <a:ext cx="4902200" cy="51863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990600"/>
            <a:ext cx="5524500" cy="5186363"/>
          </a:xfrm>
        </p:spPr>
        <p:txBody>
          <a:bodyPr/>
          <a:lstStyle/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601"/>
            <a:ext cx="10515600" cy="543200"/>
          </a:xfrm>
        </p:spPr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1523777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8409" y="6356350"/>
            <a:ext cx="2067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F0CCF6-7F1D-1243-94FE-BC32E4D38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8350" y="4927599"/>
            <a:ext cx="10655300" cy="123666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2783DDD-4449-2A5D-39B9-46DFF59A18D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79450" y="927100"/>
            <a:ext cx="10744200" cy="38084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add graph</a:t>
            </a: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1801"/>
            <a:ext cx="10515600" cy="644800"/>
          </a:xfrm>
        </p:spPr>
        <p:txBody>
          <a:bodyPr/>
          <a:lstStyle/>
          <a:p>
            <a:r>
              <a:rPr lang="en-US"/>
              <a:t>Click to edit title (Roboto bold 32 pt)</a:t>
            </a:r>
          </a:p>
        </p:txBody>
      </p:sp>
    </p:spTree>
    <p:extLst>
      <p:ext uri="{BB962C8B-B14F-4D97-AF65-F5344CB8AC3E}">
        <p14:creationId xmlns:p14="http://schemas.microsoft.com/office/powerpoint/2010/main" val="21498518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8409" y="6356350"/>
            <a:ext cx="2067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F0CCF6-7F1D-1243-94FE-BC32E4D38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8350" y="4927599"/>
            <a:ext cx="10655300" cy="123666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E5FEA26-BB9C-4F4A-9654-401BF8D58208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46100" y="838200"/>
            <a:ext cx="11036300" cy="3835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table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1801"/>
            <a:ext cx="10515600" cy="644800"/>
          </a:xfrm>
        </p:spPr>
        <p:txBody>
          <a:bodyPr/>
          <a:lstStyle/>
          <a:p>
            <a:r>
              <a:rPr lang="en-US"/>
              <a:t>Click to edit title (Roboto bold 32 pt)</a:t>
            </a:r>
          </a:p>
        </p:txBody>
      </p:sp>
    </p:spTree>
    <p:extLst>
      <p:ext uri="{BB962C8B-B14F-4D97-AF65-F5344CB8AC3E}">
        <p14:creationId xmlns:p14="http://schemas.microsoft.com/office/powerpoint/2010/main" val="36808525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A7E382E3-FC83-56A5-549F-6FA1D85046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533697" y="961697"/>
            <a:ext cx="6340803" cy="50073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add graph</a:t>
            </a:r>
          </a:p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916E3E-2ACD-1A3D-3513-17225574D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7500" y="1784350"/>
            <a:ext cx="4826000" cy="3505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16294251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_3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A7E382E3-FC83-56A5-549F-6FA1D85046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17871" y="2391323"/>
            <a:ext cx="11680058" cy="3623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graph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916E3E-2ACD-1A3D-3513-17225574D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871" y="983060"/>
            <a:ext cx="11680059" cy="119817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22184391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7C06896-3A17-3D8B-AE77-DFA4C31BD22F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266700" y="1016000"/>
            <a:ext cx="11444288" cy="4876800"/>
          </a:xfrm>
        </p:spPr>
        <p:txBody>
          <a:bodyPr/>
          <a:lstStyle/>
          <a:p>
            <a:r>
              <a:rPr lang="en-US"/>
              <a:t>Click to add video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32002538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_1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FD3D5AD-D6D2-156B-9E27-DF1743367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761685" y="2962179"/>
            <a:ext cx="4597955" cy="382779"/>
            <a:chOff x="7761685" y="2962179"/>
            <a:chExt cx="4597955" cy="38277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8B4107-3C12-CE1C-90DD-C8C7252FD2E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985760" y="3153569"/>
              <a:ext cx="4373880" cy="0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BE7852F-88D3-A872-E460-2AC39312ACE7}"/>
                </a:ext>
              </a:extLst>
            </p:cNvPr>
            <p:cNvSpPr/>
            <p:nvPr userDrawn="1"/>
          </p:nvSpPr>
          <p:spPr>
            <a:xfrm>
              <a:off x="7761685" y="2962179"/>
              <a:ext cx="382779" cy="3827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F586035-0C8D-B4FE-ECC0-1743E66EC7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64780" y="4241060"/>
            <a:ext cx="4010328" cy="1484486"/>
          </a:xfr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date 1 information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3C72F4-7AC3-8820-AE3B-0BD2D2B760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4781" y="3704431"/>
            <a:ext cx="2715610" cy="520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date 1 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E362274-6BF9-FFAE-0625-EB1ECDD9B6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6892" y="1450974"/>
            <a:ext cx="6157912" cy="450691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text box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392239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F095C-5AC5-9840-6854-08A25792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A125C-3FC9-E559-9D46-D86630402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F16FF-CDE4-0B5B-0AB4-62811E34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443D9E-3BF6-C24C-063B-B2D68C31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938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27D51E-5F46-B9F8-1C74-4EE302C0F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962179"/>
            <a:ext cx="12192000" cy="383244"/>
            <a:chOff x="0" y="2962179"/>
            <a:chExt cx="12192000" cy="38324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8B4107-3C12-CE1C-90DD-C8C7252FD2E9}"/>
                </a:ext>
              </a:extLst>
            </p:cNvPr>
            <p:cNvCxnSpPr/>
            <p:nvPr userDrawn="1"/>
          </p:nvCxnSpPr>
          <p:spPr>
            <a:xfrm>
              <a:off x="0" y="3153569"/>
              <a:ext cx="12192000" cy="0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BE7852F-88D3-A872-E460-2AC39312ACE7}"/>
                </a:ext>
              </a:extLst>
            </p:cNvPr>
            <p:cNvSpPr/>
            <p:nvPr userDrawn="1"/>
          </p:nvSpPr>
          <p:spPr>
            <a:xfrm>
              <a:off x="1178005" y="2962179"/>
              <a:ext cx="382779" cy="3827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5823B87-F899-E615-6598-5F36FDE5BCF0}"/>
                </a:ext>
              </a:extLst>
            </p:cNvPr>
            <p:cNvSpPr/>
            <p:nvPr userDrawn="1"/>
          </p:nvSpPr>
          <p:spPr>
            <a:xfrm>
              <a:off x="4244398" y="2962179"/>
              <a:ext cx="382779" cy="3827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8BEE344-6962-FE50-D199-4CD410745803}"/>
                </a:ext>
              </a:extLst>
            </p:cNvPr>
            <p:cNvSpPr/>
            <p:nvPr userDrawn="1"/>
          </p:nvSpPr>
          <p:spPr>
            <a:xfrm>
              <a:off x="7310791" y="2962644"/>
              <a:ext cx="382779" cy="3827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BFEC090-CDB3-3876-5A02-C861294EEC16}"/>
                </a:ext>
              </a:extLst>
            </p:cNvPr>
            <p:cNvSpPr/>
            <p:nvPr userDrawn="1"/>
          </p:nvSpPr>
          <p:spPr>
            <a:xfrm>
              <a:off x="10377184" y="2962644"/>
              <a:ext cx="382779" cy="3827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36A130FD-3C3E-3A36-4C09-88B8A4536B5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93263" y="4085649"/>
            <a:ext cx="2357000" cy="719351"/>
          </a:xfr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date 4 information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41B7D740-CFEA-4110-EF60-6FAEBBC9A9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93263" y="3549020"/>
            <a:ext cx="2357000" cy="520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date 4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5DAD9CF1-81B2-DAD0-4692-E22160C86D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10791" y="2055357"/>
            <a:ext cx="2526891" cy="719351"/>
          </a:xfr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date 3 information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94B91487-3E90-E8E5-509D-E730B67AEF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0791" y="1518728"/>
            <a:ext cx="2526891" cy="520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date 3 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2F3F650-24BE-42A9-965C-BAB0288B74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4399" y="4126970"/>
            <a:ext cx="2802788" cy="719351"/>
          </a:xfr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date 2 information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2ECB8CE-A5FB-514D-86C9-096F15C946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4398" y="3590341"/>
            <a:ext cx="2802789" cy="520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date 2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F586035-0C8D-B4FE-ECC0-1743E66EC7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1" y="2049517"/>
            <a:ext cx="2715610" cy="719351"/>
          </a:xfr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date 1 information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3C72F4-7AC3-8820-AE3B-0BD2D2B760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101" y="1512888"/>
            <a:ext cx="2715610" cy="520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date 1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4633869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A2093C-9790-D73F-7A54-B12C06380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962179"/>
            <a:ext cx="1987504" cy="382779"/>
            <a:chOff x="0" y="2962179"/>
            <a:chExt cx="1987504" cy="38277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8B4107-3C12-CE1C-90DD-C8C7252FD2E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153569"/>
              <a:ext cx="1813560" cy="0"/>
            </a:xfrm>
            <a:prstGeom prst="line">
              <a:avLst/>
            </a:prstGeom>
            <a:ln w="254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BE7852F-88D3-A872-E460-2AC39312ACE7}"/>
                </a:ext>
              </a:extLst>
            </p:cNvPr>
            <p:cNvSpPr/>
            <p:nvPr userDrawn="1"/>
          </p:nvSpPr>
          <p:spPr>
            <a:xfrm>
              <a:off x="1604725" y="2962179"/>
              <a:ext cx="382779" cy="3827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D48D60C-FEA0-478F-CBCC-ADA9B5DBBE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9996" y="1783081"/>
            <a:ext cx="6553404" cy="35509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text box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F586035-0C8D-B4FE-ECC0-1743E66EC7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1540" y="4241060"/>
            <a:ext cx="3787139" cy="719351"/>
          </a:xfrm>
        </p:spPr>
        <p:txBody>
          <a:bodyPr/>
          <a:lstStyle>
            <a:lvl1pPr marL="0" indent="0">
              <a:buNone/>
              <a:defRPr sz="18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Edit date 1 information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3C72F4-7AC3-8820-AE3B-0BD2D2B760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1541" y="3704431"/>
            <a:ext cx="2715610" cy="520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date 1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12667273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30190"/>
            <a:ext cx="12192000" cy="1325563"/>
          </a:xfrm>
        </p:spPr>
        <p:txBody>
          <a:bodyPr/>
          <a:lstStyle>
            <a:lvl1pPr algn="ctr">
              <a:defRPr sz="7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471547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967BC77-2683-AB59-89A9-860E18C01AC4}"/>
              </a:ext>
            </a:extLst>
          </p:cNvPr>
          <p:cNvSpPr txBox="1">
            <a:spLocks/>
          </p:cNvSpPr>
          <p:nvPr userDrawn="1"/>
        </p:nvSpPr>
        <p:spPr>
          <a:xfrm>
            <a:off x="3423951" y="3509453"/>
            <a:ext cx="5718291" cy="7778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US" sz="3200" spc="60" baseline="0">
                <a:solidFill>
                  <a:schemeClr val="bg1"/>
                </a:solidFill>
              </a:rPr>
              <a:t>Thank you for attending</a:t>
            </a:r>
          </a:p>
        </p:txBody>
      </p:sp>
    </p:spTree>
    <p:extLst>
      <p:ext uri="{BB962C8B-B14F-4D97-AF65-F5344CB8AC3E}">
        <p14:creationId xmlns:p14="http://schemas.microsoft.com/office/powerpoint/2010/main" val="2950605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D29C054-7C30-8F11-351A-468B7FD387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4563" y="3732213"/>
            <a:ext cx="1862137" cy="1860550"/>
          </a:xfrm>
        </p:spPr>
        <p:txBody>
          <a:bodyPr/>
          <a:lstStyle/>
          <a:p>
            <a:r>
              <a:rPr lang="en-US"/>
              <a:t>Click to add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2A57D0-2713-664A-67D8-FAE042D960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87672" y="4647565"/>
            <a:ext cx="4073525" cy="777875"/>
          </a:xfrm>
        </p:spPr>
        <p:txBody>
          <a:bodyPr/>
          <a:lstStyle>
            <a:lvl1pPr marL="0" indent="0">
              <a:buNone/>
              <a:defRPr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Email address</a:t>
            </a:r>
          </a:p>
          <a:p>
            <a:pPr lvl="0"/>
            <a:r>
              <a:rPr lang="en-US"/>
              <a:t>Phone number</a:t>
            </a:r>
          </a:p>
          <a:p>
            <a:pPr lvl="1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71798" y="4051667"/>
            <a:ext cx="4089396" cy="535574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1214" y="2118140"/>
            <a:ext cx="5989983" cy="1310860"/>
          </a:xfrm>
        </p:spPr>
        <p:txBody>
          <a:bodyPr anchor="ctr" anchorCtr="0">
            <a:no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Thank you for attending</a:t>
            </a:r>
          </a:p>
        </p:txBody>
      </p:sp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15" y="620795"/>
            <a:ext cx="4121426" cy="119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55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B96CFA-4CE6-BEE4-3B14-B3C5492B7E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A11BE7AE-72B1-CF45-8969-B9FBFFC15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641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76EA2C-AE92-FE1E-FE4C-2A72280F01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8869" y="636255"/>
            <a:ext cx="4532243" cy="535179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57E765D-DCD3-8A9E-38D1-1DA33734A0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2760" y="5572218"/>
            <a:ext cx="5989637" cy="56515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Date – Roboto bold 20pt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7DCBBD-56A8-2486-E433-03EFB62C29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2763" y="4691063"/>
            <a:ext cx="5989637" cy="731837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Name – Roboto regular 18pt</a:t>
            </a:r>
          </a:p>
          <a:p>
            <a:pPr lvl="0"/>
            <a:r>
              <a:rPr lang="en-US"/>
              <a:t>Job title – Roboto regular 18pt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2413" y="3719293"/>
            <a:ext cx="5989984" cy="971977"/>
          </a:xfrm>
        </p:spPr>
        <p:txBody>
          <a:bodyPr>
            <a:normAutofit/>
          </a:bodyPr>
          <a:lstStyle>
            <a:lvl1pPr marL="0" indent="0" algn="l">
              <a:buNone/>
              <a:defRPr sz="3200" b="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(Roboto regular 32pt)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92414" y="2133600"/>
            <a:ext cx="5989983" cy="1310860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40pt)</a:t>
            </a:r>
          </a:p>
        </p:txBody>
      </p:sp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415" y="636255"/>
            <a:ext cx="4121426" cy="119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492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no im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Virginia IT Agency logo">
            <a:extLst>
              <a:ext uri="{FF2B5EF4-FFF2-40B4-BE49-F238E27FC236}">
                <a16:creationId xmlns:a16="http://schemas.microsoft.com/office/drawing/2014/main" id="{A188E1F7-2921-CEAA-3BBB-A96D3F33C7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15" y="620795"/>
            <a:ext cx="4121426" cy="1194719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CC0A256-75AA-81AF-FC0E-C782DE2B9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1210" y="5661565"/>
            <a:ext cx="5989637" cy="56515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Date – Roboto bold 20pt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2F1FB95-50F4-E75A-7501-CE15651E2E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213" y="4780410"/>
            <a:ext cx="5989637" cy="731837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Name – Roboto regular 18pt</a:t>
            </a:r>
          </a:p>
          <a:p>
            <a:pPr lvl="0"/>
            <a:r>
              <a:rPr lang="en-US"/>
              <a:t>Job title – Roboto regular 18pt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ADD3-138B-1384-8991-3DA96CC95F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1213" y="3703833"/>
            <a:ext cx="5989984" cy="971977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 b="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(Roboto regular 32pt)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A4045-F07A-9C8D-6571-69656D6CD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1214" y="2118140"/>
            <a:ext cx="5989983" cy="1310860"/>
          </a:xfrm>
        </p:spPr>
        <p:txBody>
          <a:bodyPr anchor="ctr" anchorCtr="0">
            <a:noAutofit/>
          </a:bodyPr>
          <a:lstStyle>
            <a:lvl1pPr algn="l">
              <a:defRPr sz="4000" b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title (Roboto bold 40pt)</a:t>
            </a:r>
          </a:p>
        </p:txBody>
      </p:sp>
    </p:spTree>
    <p:extLst>
      <p:ext uri="{BB962C8B-B14F-4D97-AF65-F5344CB8AC3E}">
        <p14:creationId xmlns:p14="http://schemas.microsoft.com/office/powerpoint/2010/main" val="37557365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rm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31D4F-CF53-CD4B-B7F2-E7F0327AAA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40F593B3-72B4-6B3C-A3D8-107A005BAC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5309" y="405765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37DF41BE-DE19-21FF-277A-6EDA88EAA1D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0609" y="4058284"/>
            <a:ext cx="1828800" cy="14478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1D4AFA6-427B-2C82-F64C-7B1A3367E9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7200" y="405765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020673F-58FA-1CD0-5208-F81897EB92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2500" y="4058284"/>
            <a:ext cx="1828800" cy="14478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9378005C-8F58-078A-00B5-4A706F0E96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95309" y="198120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7BD390FA-E09D-71DC-5B3F-63C33C6FD2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50609" y="1943100"/>
            <a:ext cx="1828800" cy="15240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5E81352B-6A65-D93D-5216-736E5D9130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97200" y="1981200"/>
            <a:ext cx="3073400" cy="14478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sz="2400" b="1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of the person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131B1B-41AA-0C3A-0ACF-6B5DF40854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2500" y="1943100"/>
            <a:ext cx="1828800" cy="1524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Presenter contact information slide</a:t>
            </a:r>
          </a:p>
        </p:txBody>
      </p:sp>
    </p:spTree>
    <p:extLst>
      <p:ext uri="{BB962C8B-B14F-4D97-AF65-F5344CB8AC3E}">
        <p14:creationId xmlns:p14="http://schemas.microsoft.com/office/powerpoint/2010/main" val="4894481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97C263-5987-A441-9674-73EB487B97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01800" y="1825625"/>
            <a:ext cx="9652000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Welcome</a:t>
            </a:r>
          </a:p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3</a:t>
            </a:r>
          </a:p>
          <a:p>
            <a:pPr lvl="0"/>
            <a:r>
              <a:rPr lang="en-US"/>
              <a:t>BREAK</a:t>
            </a:r>
          </a:p>
          <a:p>
            <a:pPr lvl="0"/>
            <a:r>
              <a:rPr lang="en-US"/>
              <a:t>Topic 4</a:t>
            </a:r>
          </a:p>
          <a:p>
            <a:pPr lvl="0"/>
            <a:r>
              <a:rPr lang="en-US"/>
              <a:t>Topic 5</a:t>
            </a:r>
          </a:p>
          <a:p>
            <a:pPr lvl="0"/>
            <a:r>
              <a:rPr lang="en-US"/>
              <a:t>Topic 6</a:t>
            </a:r>
          </a:p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Agenda slide option 1</a:t>
            </a:r>
          </a:p>
        </p:txBody>
      </p:sp>
    </p:spTree>
    <p:extLst>
      <p:ext uri="{BB962C8B-B14F-4D97-AF65-F5344CB8AC3E}">
        <p14:creationId xmlns:p14="http://schemas.microsoft.com/office/powerpoint/2010/main" val="193363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A91817-2F9A-C1FE-BA99-5288560FB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E9A170-2DEB-D39C-9687-55DA655B1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F7DA5-16B6-BE99-B5EE-7BA3CE4B7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0452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option 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37400" y="649012"/>
            <a:ext cx="4216400" cy="4351338"/>
          </a:xfrm>
        </p:spPr>
        <p:txBody>
          <a:bodyPr/>
          <a:lstStyle>
            <a:lvl1pPr>
              <a:lnSpc>
                <a:spcPct val="150000"/>
              </a:lnSpc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Welcome</a:t>
            </a:r>
          </a:p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3</a:t>
            </a:r>
          </a:p>
          <a:p>
            <a:pPr lvl="0"/>
            <a:r>
              <a:rPr lang="en-US"/>
              <a:t>Break</a:t>
            </a:r>
          </a:p>
          <a:p>
            <a:pPr lvl="0"/>
            <a:r>
              <a:rPr lang="en-US"/>
              <a:t>Topic 4</a:t>
            </a:r>
          </a:p>
          <a:p>
            <a:pPr lvl="0"/>
            <a:r>
              <a:rPr lang="en-US"/>
              <a:t>Topic 5</a:t>
            </a:r>
          </a:p>
          <a:p>
            <a:pPr lvl="0"/>
            <a:r>
              <a:rPr lang="en-US"/>
              <a:t>Topic 6</a:t>
            </a:r>
          </a:p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2730500" cy="1325563"/>
          </a:xfrm>
        </p:spPr>
        <p:txBody>
          <a:bodyPr/>
          <a:lstStyle>
            <a:lvl1pPr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Agenda slide option 2</a:t>
            </a:r>
          </a:p>
        </p:txBody>
      </p:sp>
    </p:spTree>
    <p:extLst>
      <p:ext uri="{BB962C8B-B14F-4D97-AF65-F5344CB8AC3E}">
        <p14:creationId xmlns:p14="http://schemas.microsoft.com/office/powerpoint/2010/main" val="39375958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B88560E-99A3-F73B-7E7B-BA2E0C89F7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8300" y="2070100"/>
            <a:ext cx="4775200" cy="35433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5524500" cy="4351338"/>
          </a:xfrm>
        </p:spPr>
        <p:txBody>
          <a:bodyPr/>
          <a:lstStyle/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37477325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FB644-43A6-A573-36CC-9410FE51C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4542A-3BF9-BFED-A197-FB1AC1035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52F67-0920-82FA-69C8-E3F91BD62C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B10A83-E15E-BBB5-4FB7-388E82C7D4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34677956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9151B5-5A05-B5FF-1565-8C299B84D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FE2B45-7BD3-67EE-B450-19D3B3A4F1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645" y="2586868"/>
            <a:ext cx="5757341" cy="18708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3E9DCA-926A-E0E2-B1FE-074B388E0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2266535"/>
            <a:ext cx="4354696" cy="2832011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B66F132-9159-1D2D-5AF9-82DA8A9ED2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4590" y="2451940"/>
            <a:ext cx="3099661" cy="170359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  <a:p>
            <a:r>
              <a:rPr lang="en-US"/>
              <a:t>Click to add image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A70294-3AE7-A8DA-89DA-0BAC43BA7A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200" y="1371600"/>
            <a:ext cx="5183188" cy="4818063"/>
          </a:xfrm>
        </p:spPr>
        <p:txBody>
          <a:bodyPr/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B4467-A43E-2A64-6932-7F5D98F44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90525"/>
            <a:ext cx="10515600" cy="676275"/>
          </a:xfrm>
        </p:spPr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17435524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CDC81-48DC-F07A-5913-D00B99806E7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8246" y="3293144"/>
            <a:ext cx="6430341" cy="76666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AFA0A6-8FED-CD4D-EA53-3C2F410DB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46" y="1713340"/>
            <a:ext cx="6430341" cy="130244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2387790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37DE3B-B838-449A-DF0E-770C6DF8B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2" y="1430963"/>
            <a:ext cx="5538953" cy="3602175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D00FA05A-DE68-6FD2-B587-66AD6E7FB0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4864" y="1653701"/>
            <a:ext cx="3942613" cy="217899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  <a:p>
            <a:r>
              <a:rPr lang="en-US"/>
              <a:t>Click to add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CDC81-48DC-F07A-5913-D00B99806E7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48098" y="3832698"/>
            <a:ext cx="5538952" cy="76666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AFA0A6-8FED-CD4D-EA53-3C2F410DB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8097" y="2530258"/>
            <a:ext cx="5743903" cy="130244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3261114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graphic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8409" y="6356350"/>
            <a:ext cx="2067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F0CCF6-7F1D-1243-94FE-BC32E4D38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8E1826-FAC0-99BA-7B94-F70B55D1BB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2900" y="990600"/>
            <a:ext cx="4902200" cy="51863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990600"/>
            <a:ext cx="5524500" cy="5186363"/>
          </a:xfrm>
        </p:spPr>
        <p:txBody>
          <a:bodyPr/>
          <a:lstStyle/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601"/>
            <a:ext cx="10515600" cy="543200"/>
          </a:xfrm>
        </p:spPr>
        <p:txBody>
          <a:bodyPr/>
          <a:lstStyle/>
          <a:p>
            <a:r>
              <a:rPr lang="en-US"/>
              <a:t>Click to edit title (Roboto bold 32pt)</a:t>
            </a:r>
          </a:p>
        </p:txBody>
      </p:sp>
    </p:spTree>
    <p:extLst>
      <p:ext uri="{BB962C8B-B14F-4D97-AF65-F5344CB8AC3E}">
        <p14:creationId xmlns:p14="http://schemas.microsoft.com/office/powerpoint/2010/main" val="15830009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8409" y="6356350"/>
            <a:ext cx="2067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F0CCF6-7F1D-1243-94FE-BC32E4D38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8350" y="4927599"/>
            <a:ext cx="10655300" cy="123666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2783DDD-4449-2A5D-39B9-46DFF59A18D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79450" y="927100"/>
            <a:ext cx="10744200" cy="38084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add graph</a:t>
            </a: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1801"/>
            <a:ext cx="10515600" cy="644800"/>
          </a:xfrm>
        </p:spPr>
        <p:txBody>
          <a:bodyPr/>
          <a:lstStyle/>
          <a:p>
            <a:r>
              <a:rPr lang="en-US"/>
              <a:t>Click to edit title (Roboto bold 32 pt)</a:t>
            </a:r>
          </a:p>
        </p:txBody>
      </p:sp>
    </p:spTree>
    <p:extLst>
      <p:ext uri="{BB962C8B-B14F-4D97-AF65-F5344CB8AC3E}">
        <p14:creationId xmlns:p14="http://schemas.microsoft.com/office/powerpoint/2010/main" val="16167098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8409" y="6356350"/>
            <a:ext cx="206789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F0CCF6-7F1D-1243-94FE-BC32E4D38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E0916-72CF-2812-8CA2-C084C90182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8350" y="4927599"/>
            <a:ext cx="10655300" cy="123666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text (Roboto bold 20pt)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E5FEA26-BB9C-4F4A-9654-401BF8D58208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46100" y="838200"/>
            <a:ext cx="11036300" cy="3835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table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1801"/>
            <a:ext cx="10515600" cy="644800"/>
          </a:xfrm>
        </p:spPr>
        <p:txBody>
          <a:bodyPr/>
          <a:lstStyle/>
          <a:p>
            <a:r>
              <a:rPr lang="en-US"/>
              <a:t>Click to edit title (Roboto bold 32 pt)</a:t>
            </a:r>
          </a:p>
        </p:txBody>
      </p:sp>
    </p:spTree>
    <p:extLst>
      <p:ext uri="{BB962C8B-B14F-4D97-AF65-F5344CB8AC3E}">
        <p14:creationId xmlns:p14="http://schemas.microsoft.com/office/powerpoint/2010/main" val="2670496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_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A7E382E3-FC83-56A5-549F-6FA1D85046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533697" y="961697"/>
            <a:ext cx="6340803" cy="50073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/>
              <a:t>Click to add graph</a:t>
            </a:r>
          </a:p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916E3E-2ACD-1A3D-3513-17225574D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7500" y="1784350"/>
            <a:ext cx="4826000" cy="3505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1781283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BA22B-422C-C213-CDB4-9F7EF2BD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4A5B-905B-FE3F-9A6F-76E804F0F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E7D6B4-3835-0558-090C-184BB61FC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B17D3F-E664-348D-F0F3-99FCA5C48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EEE-FB2E-40DA-8DB6-D2CCC87AFE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5CA25-B2A0-9957-30ED-41F79B94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CF331E-24C3-28A9-3AD0-A34F9A129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A953-5446-4F97-8C91-0DE41BF7E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777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_3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0D2C9-46DA-5495-EA64-D5FD83AF0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A7E382E3-FC83-56A5-549F-6FA1D85046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17871" y="2391323"/>
            <a:ext cx="11680058" cy="3623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graph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916E3E-2ACD-1A3D-3513-17225574D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871" y="983060"/>
            <a:ext cx="11680059" cy="119817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013B94-9456-189F-2AF0-8478DF210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191676"/>
            <a:ext cx="10515600" cy="581300"/>
          </a:xfrm>
        </p:spPr>
        <p:txBody>
          <a:bodyPr/>
          <a:lstStyle/>
          <a:p>
            <a:r>
              <a:rPr lang="en-US"/>
              <a:t>Click to edit title (32pt)</a:t>
            </a:r>
          </a:p>
        </p:txBody>
      </p:sp>
    </p:spTree>
    <p:extLst>
      <p:ext uri="{BB962C8B-B14F-4D97-AF65-F5344CB8AC3E}">
        <p14:creationId xmlns:p14="http://schemas.microsoft.com/office/powerpoint/2010/main" val="41419017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2D46-AB9F-9340-05A5-4FC34B39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DB463-FF1B-9499-74B7-0F590EEDA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30190"/>
            <a:ext cx="12192000" cy="1325563"/>
          </a:xfrm>
        </p:spPr>
        <p:txBody>
          <a:bodyPr/>
          <a:lstStyle>
            <a:lvl1pPr algn="ctr">
              <a:defRPr sz="7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6710506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508984"/>
            <a:ext cx="12192000" cy="3840057"/>
          </a:xfrm>
          <a:custGeom>
            <a:avLst/>
            <a:gdLst/>
            <a:ahLst/>
            <a:cxnLst/>
            <a:rect l="l" t="t" r="r" b="b"/>
            <a:pathLst>
              <a:path w="18288000" h="5760084">
                <a:moveTo>
                  <a:pt x="18287999" y="5760047"/>
                </a:moveTo>
                <a:lnTo>
                  <a:pt x="0" y="576004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5760047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8" name="bg object 18"/>
          <p:cNvSpPr/>
          <p:nvPr/>
        </p:nvSpPr>
        <p:spPr>
          <a:xfrm>
            <a:off x="6395062" y="5650565"/>
            <a:ext cx="2539153" cy="480907"/>
          </a:xfrm>
          <a:custGeom>
            <a:avLst/>
            <a:gdLst/>
            <a:ahLst/>
            <a:cxnLst/>
            <a:rect l="l" t="t" r="r" b="b"/>
            <a:pathLst>
              <a:path w="3808730" h="721359">
                <a:moveTo>
                  <a:pt x="3379844" y="0"/>
                </a:moveTo>
                <a:lnTo>
                  <a:pt x="3808625" y="0"/>
                </a:lnTo>
                <a:lnTo>
                  <a:pt x="3250135" y="721164"/>
                </a:lnTo>
                <a:lnTo>
                  <a:pt x="2821354" y="721164"/>
                </a:lnTo>
                <a:lnTo>
                  <a:pt x="3379844" y="0"/>
                </a:lnTo>
                <a:close/>
              </a:path>
              <a:path w="3808730" h="721359">
                <a:moveTo>
                  <a:pt x="2561936" y="0"/>
                </a:moveTo>
                <a:lnTo>
                  <a:pt x="2990717" y="0"/>
                </a:lnTo>
                <a:lnTo>
                  <a:pt x="2432227" y="721164"/>
                </a:lnTo>
                <a:lnTo>
                  <a:pt x="2003445" y="721164"/>
                </a:lnTo>
                <a:lnTo>
                  <a:pt x="2561936" y="0"/>
                </a:lnTo>
                <a:close/>
              </a:path>
              <a:path w="3808730" h="721359">
                <a:moveTo>
                  <a:pt x="1744027" y="0"/>
                </a:moveTo>
                <a:lnTo>
                  <a:pt x="2172330" y="0"/>
                </a:lnTo>
                <a:lnTo>
                  <a:pt x="1613840" y="721164"/>
                </a:lnTo>
                <a:lnTo>
                  <a:pt x="1185059" y="721164"/>
                </a:lnTo>
                <a:lnTo>
                  <a:pt x="1744027" y="0"/>
                </a:lnTo>
                <a:close/>
              </a:path>
              <a:path w="3808730" h="721359">
                <a:moveTo>
                  <a:pt x="558490" y="0"/>
                </a:moveTo>
                <a:lnTo>
                  <a:pt x="1354900" y="0"/>
                </a:lnTo>
                <a:lnTo>
                  <a:pt x="796409" y="721164"/>
                </a:lnTo>
                <a:lnTo>
                  <a:pt x="0" y="721164"/>
                </a:lnTo>
                <a:lnTo>
                  <a:pt x="5584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9" name="bg object 19"/>
          <p:cNvSpPr/>
          <p:nvPr/>
        </p:nvSpPr>
        <p:spPr>
          <a:xfrm>
            <a:off x="5636176" y="6220681"/>
            <a:ext cx="6556163" cy="637540"/>
          </a:xfrm>
          <a:custGeom>
            <a:avLst/>
            <a:gdLst/>
            <a:ahLst/>
            <a:cxnLst/>
            <a:rect l="l" t="t" r="r" b="b"/>
            <a:pathLst>
              <a:path w="9834244" h="956309">
                <a:moveTo>
                  <a:pt x="0" y="0"/>
                </a:moveTo>
                <a:lnTo>
                  <a:pt x="9833737" y="0"/>
                </a:lnTo>
                <a:lnTo>
                  <a:pt x="9833737" y="955979"/>
                </a:lnTo>
                <a:lnTo>
                  <a:pt x="955961" y="955979"/>
                </a:lnTo>
                <a:lnTo>
                  <a:pt x="0" y="148"/>
                </a:lnTo>
                <a:lnTo>
                  <a:pt x="0" y="0"/>
                </a:lnTo>
                <a:close/>
              </a:path>
            </a:pathLst>
          </a:custGeom>
          <a:solidFill>
            <a:srgbClr val="00499A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0" name="bg object 20"/>
          <p:cNvSpPr/>
          <p:nvPr/>
        </p:nvSpPr>
        <p:spPr>
          <a:xfrm>
            <a:off x="8108503" y="5888644"/>
            <a:ext cx="4083897" cy="969433"/>
          </a:xfrm>
          <a:custGeom>
            <a:avLst/>
            <a:gdLst/>
            <a:ahLst/>
            <a:cxnLst/>
            <a:rect l="l" t="t" r="r" b="b"/>
            <a:pathLst>
              <a:path w="6125844" h="1454150">
                <a:moveTo>
                  <a:pt x="1125716" y="0"/>
                </a:moveTo>
                <a:lnTo>
                  <a:pt x="6125247" y="0"/>
                </a:lnTo>
                <a:lnTo>
                  <a:pt x="6125247" y="1454033"/>
                </a:lnTo>
                <a:lnTo>
                  <a:pt x="0" y="1454033"/>
                </a:lnTo>
                <a:lnTo>
                  <a:pt x="1125716" y="0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1" name="bg object 21"/>
          <p:cNvSpPr/>
          <p:nvPr/>
        </p:nvSpPr>
        <p:spPr>
          <a:xfrm>
            <a:off x="3257774" y="726617"/>
            <a:ext cx="2539153" cy="480907"/>
          </a:xfrm>
          <a:custGeom>
            <a:avLst/>
            <a:gdLst/>
            <a:ahLst/>
            <a:cxnLst/>
            <a:rect l="l" t="t" r="r" b="b"/>
            <a:pathLst>
              <a:path w="3808729" h="721360">
                <a:moveTo>
                  <a:pt x="428781" y="721164"/>
                </a:moveTo>
                <a:lnTo>
                  <a:pt x="0" y="721164"/>
                </a:lnTo>
                <a:lnTo>
                  <a:pt x="558490" y="0"/>
                </a:lnTo>
                <a:lnTo>
                  <a:pt x="987271" y="0"/>
                </a:lnTo>
                <a:lnTo>
                  <a:pt x="428781" y="721164"/>
                </a:lnTo>
                <a:close/>
              </a:path>
              <a:path w="3808729" h="721360">
                <a:moveTo>
                  <a:pt x="1246689" y="721164"/>
                </a:moveTo>
                <a:lnTo>
                  <a:pt x="817908" y="721164"/>
                </a:lnTo>
                <a:lnTo>
                  <a:pt x="1376398" y="0"/>
                </a:lnTo>
                <a:lnTo>
                  <a:pt x="1805180" y="0"/>
                </a:lnTo>
                <a:lnTo>
                  <a:pt x="1246689" y="721164"/>
                </a:lnTo>
                <a:close/>
              </a:path>
              <a:path w="3808729" h="721360">
                <a:moveTo>
                  <a:pt x="2064597" y="721164"/>
                </a:moveTo>
                <a:lnTo>
                  <a:pt x="1636295" y="721164"/>
                </a:lnTo>
                <a:lnTo>
                  <a:pt x="2194785" y="0"/>
                </a:lnTo>
                <a:lnTo>
                  <a:pt x="2623566" y="0"/>
                </a:lnTo>
                <a:lnTo>
                  <a:pt x="2064597" y="721164"/>
                </a:lnTo>
                <a:close/>
              </a:path>
              <a:path w="3808729" h="721360">
                <a:moveTo>
                  <a:pt x="3250135" y="721164"/>
                </a:moveTo>
                <a:lnTo>
                  <a:pt x="2453725" y="721164"/>
                </a:lnTo>
                <a:lnTo>
                  <a:pt x="3012216" y="0"/>
                </a:lnTo>
                <a:lnTo>
                  <a:pt x="3808625" y="0"/>
                </a:lnTo>
                <a:lnTo>
                  <a:pt x="3250135" y="7211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2" name="bg object 22"/>
          <p:cNvSpPr/>
          <p:nvPr/>
        </p:nvSpPr>
        <p:spPr>
          <a:xfrm>
            <a:off x="1" y="0"/>
            <a:ext cx="6556163" cy="637540"/>
          </a:xfrm>
          <a:custGeom>
            <a:avLst/>
            <a:gdLst/>
            <a:ahLst/>
            <a:cxnLst/>
            <a:rect l="l" t="t" r="r" b="b"/>
            <a:pathLst>
              <a:path w="9834245" h="956310">
                <a:moveTo>
                  <a:pt x="9833618" y="955917"/>
                </a:moveTo>
                <a:lnTo>
                  <a:pt x="0" y="955917"/>
                </a:lnTo>
                <a:lnTo>
                  <a:pt x="0" y="0"/>
                </a:lnTo>
                <a:lnTo>
                  <a:pt x="8877718" y="0"/>
                </a:lnTo>
                <a:lnTo>
                  <a:pt x="9833618" y="955768"/>
                </a:lnTo>
                <a:lnTo>
                  <a:pt x="9833618" y="955917"/>
                </a:lnTo>
                <a:close/>
              </a:path>
            </a:pathLst>
          </a:custGeom>
          <a:solidFill>
            <a:srgbClr val="426DC3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3" name="bg object 23"/>
          <p:cNvSpPr/>
          <p:nvPr/>
        </p:nvSpPr>
        <p:spPr>
          <a:xfrm>
            <a:off x="0" y="0"/>
            <a:ext cx="4083473" cy="969433"/>
          </a:xfrm>
          <a:custGeom>
            <a:avLst/>
            <a:gdLst/>
            <a:ahLst/>
            <a:cxnLst/>
            <a:rect l="l" t="t" r="r" b="b"/>
            <a:pathLst>
              <a:path w="6125210" h="1454150">
                <a:moveTo>
                  <a:pt x="4999410" y="1453971"/>
                </a:moveTo>
                <a:lnTo>
                  <a:pt x="0" y="1453971"/>
                </a:lnTo>
                <a:lnTo>
                  <a:pt x="0" y="0"/>
                </a:lnTo>
                <a:lnTo>
                  <a:pt x="6125079" y="0"/>
                </a:lnTo>
                <a:lnTo>
                  <a:pt x="4999410" y="1453971"/>
                </a:lnTo>
                <a:close/>
              </a:path>
            </a:pathLst>
          </a:custGeom>
          <a:solidFill>
            <a:srgbClr val="00499A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4" name="bg object 24"/>
          <p:cNvSpPr/>
          <p:nvPr/>
        </p:nvSpPr>
        <p:spPr>
          <a:xfrm>
            <a:off x="10337046" y="3938583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4" h="723265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4" h="723265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4" h="723265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BD0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5" name="bg object 25"/>
          <p:cNvSpPr/>
          <p:nvPr/>
        </p:nvSpPr>
        <p:spPr>
          <a:xfrm>
            <a:off x="277389" y="1655806"/>
            <a:ext cx="4774353" cy="3482340"/>
          </a:xfrm>
          <a:custGeom>
            <a:avLst/>
            <a:gdLst/>
            <a:ahLst/>
            <a:cxnLst/>
            <a:rect l="l" t="t" r="r" b="b"/>
            <a:pathLst>
              <a:path w="7161530" h="5223509">
                <a:moveTo>
                  <a:pt x="6783672" y="5223068"/>
                </a:moveTo>
                <a:lnTo>
                  <a:pt x="381000" y="5223068"/>
                </a:lnTo>
                <a:lnTo>
                  <a:pt x="333208" y="5220099"/>
                </a:lnTo>
                <a:lnTo>
                  <a:pt x="287187" y="5211432"/>
                </a:lnTo>
                <a:lnTo>
                  <a:pt x="243296" y="5197422"/>
                </a:lnTo>
                <a:lnTo>
                  <a:pt x="201889" y="5178428"/>
                </a:lnTo>
                <a:lnTo>
                  <a:pt x="163326" y="5154805"/>
                </a:lnTo>
                <a:lnTo>
                  <a:pt x="127962" y="5126912"/>
                </a:lnTo>
                <a:lnTo>
                  <a:pt x="96155" y="5095105"/>
                </a:lnTo>
                <a:lnTo>
                  <a:pt x="68262" y="5059741"/>
                </a:lnTo>
                <a:lnTo>
                  <a:pt x="44640" y="5021178"/>
                </a:lnTo>
                <a:lnTo>
                  <a:pt x="25645" y="4979772"/>
                </a:lnTo>
                <a:lnTo>
                  <a:pt x="11636" y="4935880"/>
                </a:lnTo>
                <a:lnTo>
                  <a:pt x="2968" y="4889860"/>
                </a:lnTo>
                <a:lnTo>
                  <a:pt x="0" y="4842068"/>
                </a:lnTo>
                <a:lnTo>
                  <a:pt x="0" y="381000"/>
                </a:lnTo>
                <a:lnTo>
                  <a:pt x="2968" y="333208"/>
                </a:lnTo>
                <a:lnTo>
                  <a:pt x="11636" y="287187"/>
                </a:lnTo>
                <a:lnTo>
                  <a:pt x="25645" y="243296"/>
                </a:lnTo>
                <a:lnTo>
                  <a:pt x="44640" y="201890"/>
                </a:lnTo>
                <a:lnTo>
                  <a:pt x="68262" y="163326"/>
                </a:lnTo>
                <a:lnTo>
                  <a:pt x="96155" y="127962"/>
                </a:lnTo>
                <a:lnTo>
                  <a:pt x="127962" y="96155"/>
                </a:lnTo>
                <a:lnTo>
                  <a:pt x="163326" y="68262"/>
                </a:lnTo>
                <a:lnTo>
                  <a:pt x="201889" y="44640"/>
                </a:lnTo>
                <a:lnTo>
                  <a:pt x="243296" y="25645"/>
                </a:lnTo>
                <a:lnTo>
                  <a:pt x="287187" y="11636"/>
                </a:lnTo>
                <a:lnTo>
                  <a:pt x="333208" y="2968"/>
                </a:lnTo>
                <a:lnTo>
                  <a:pt x="381000" y="0"/>
                </a:lnTo>
                <a:lnTo>
                  <a:pt x="6783672" y="0"/>
                </a:lnTo>
                <a:lnTo>
                  <a:pt x="6831464" y="2968"/>
                </a:lnTo>
                <a:lnTo>
                  <a:pt x="6877484" y="11636"/>
                </a:lnTo>
                <a:lnTo>
                  <a:pt x="6921376" y="25645"/>
                </a:lnTo>
                <a:lnTo>
                  <a:pt x="6962782" y="44640"/>
                </a:lnTo>
                <a:lnTo>
                  <a:pt x="7001346" y="68262"/>
                </a:lnTo>
                <a:lnTo>
                  <a:pt x="7036709" y="96155"/>
                </a:lnTo>
                <a:lnTo>
                  <a:pt x="7068516" y="127962"/>
                </a:lnTo>
                <a:lnTo>
                  <a:pt x="7096410" y="163326"/>
                </a:lnTo>
                <a:lnTo>
                  <a:pt x="7120032" y="201890"/>
                </a:lnTo>
                <a:lnTo>
                  <a:pt x="7139026" y="243296"/>
                </a:lnTo>
                <a:lnTo>
                  <a:pt x="7153036" y="287187"/>
                </a:lnTo>
                <a:lnTo>
                  <a:pt x="7161316" y="331151"/>
                </a:lnTo>
                <a:lnTo>
                  <a:pt x="7161316" y="4891917"/>
                </a:lnTo>
                <a:lnTo>
                  <a:pt x="7153036" y="4935880"/>
                </a:lnTo>
                <a:lnTo>
                  <a:pt x="7139026" y="4979772"/>
                </a:lnTo>
                <a:lnTo>
                  <a:pt x="7120032" y="5021178"/>
                </a:lnTo>
                <a:lnTo>
                  <a:pt x="7096410" y="5059741"/>
                </a:lnTo>
                <a:lnTo>
                  <a:pt x="7068516" y="5095105"/>
                </a:lnTo>
                <a:lnTo>
                  <a:pt x="7036709" y="5126912"/>
                </a:lnTo>
                <a:lnTo>
                  <a:pt x="7001346" y="5154805"/>
                </a:lnTo>
                <a:lnTo>
                  <a:pt x="6962782" y="5178428"/>
                </a:lnTo>
                <a:lnTo>
                  <a:pt x="6921376" y="5197422"/>
                </a:lnTo>
                <a:lnTo>
                  <a:pt x="6877484" y="5211432"/>
                </a:lnTo>
                <a:lnTo>
                  <a:pt x="6831464" y="5220099"/>
                </a:lnTo>
                <a:lnTo>
                  <a:pt x="6783672" y="5223068"/>
                </a:lnTo>
                <a:close/>
              </a:path>
            </a:pathLst>
          </a:custGeom>
          <a:solidFill>
            <a:srgbClr val="3360B5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26" name="bg object 2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51" y="1754021"/>
            <a:ext cx="3975099" cy="32829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88799" y="418903"/>
            <a:ext cx="5096087" cy="1025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67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20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33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451302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7334" y="34110"/>
            <a:ext cx="9228170" cy="1025987"/>
          </a:xfrm>
        </p:spPr>
        <p:txBody>
          <a:bodyPr lIns="0" tIns="0" rIns="0" bIns="0"/>
          <a:lstStyle>
            <a:lvl1pPr>
              <a:defRPr sz="6667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7893" y="2133140"/>
            <a:ext cx="11636213" cy="220510"/>
          </a:xfrm>
        </p:spPr>
        <p:txBody>
          <a:bodyPr lIns="0" tIns="0" rIns="0" bIns="0"/>
          <a:lstStyle>
            <a:lvl1pPr>
              <a:defRPr sz="1433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64745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7334" y="34110"/>
            <a:ext cx="9228170" cy="1025987"/>
          </a:xfrm>
        </p:spPr>
        <p:txBody>
          <a:bodyPr lIns="0" tIns="0" rIns="0" bIns="0"/>
          <a:lstStyle>
            <a:lvl1pPr>
              <a:defRPr sz="6667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30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30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9498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7334" y="34110"/>
            <a:ext cx="9228170" cy="1025987"/>
          </a:xfrm>
        </p:spPr>
        <p:txBody>
          <a:bodyPr lIns="0" tIns="0" rIns="0" bIns="0"/>
          <a:lstStyle>
            <a:lvl1pPr>
              <a:defRPr sz="6667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8347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159843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hit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A2CFE7-1C51-9982-7EF3-4167D5069B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958" y="5972971"/>
            <a:ext cx="2922905" cy="6087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C2508-E19A-8C71-9A85-1AA30A6BA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088" y="4643717"/>
            <a:ext cx="7288212" cy="518899"/>
          </a:xfrm>
        </p:spPr>
        <p:txBody>
          <a:bodyPr anchor="t"/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917B6C-5810-B27B-A0DB-5D9A184D1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3088" y="5260811"/>
            <a:ext cx="7288212" cy="71215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Virginia Information Technologies Agency (VITA)</a:t>
            </a:r>
          </a:p>
          <a:p>
            <a:r>
              <a:rPr lang="en-US"/>
              <a:t>VITA Managed Security Services (MSS)</a:t>
            </a:r>
          </a:p>
          <a:p>
            <a:r>
              <a:rPr lang="en-US"/>
              <a:t>[Presentation Date]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402829-ABC4-630C-E5EA-00EF7E6CEE73}"/>
              </a:ext>
            </a:extLst>
          </p:cNvPr>
          <p:cNvSpPr txBox="1"/>
          <p:nvPr userDrawn="1"/>
        </p:nvSpPr>
        <p:spPr>
          <a:xfrm>
            <a:off x="10897997" y="6292956"/>
            <a:ext cx="83067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1A2E01CA-0CA6-45AD-93CE-04ED98A2E0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8" y="497523"/>
            <a:ext cx="6189214" cy="23436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5E8D14-04DE-ECC0-B6F1-1E10930AE8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94" y="0"/>
            <a:ext cx="4186606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184677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856E3-D005-E390-3EAD-45F4E5DA7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2F66-AD65-21E8-532C-0326241E3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88512-AF5C-5134-E65C-343BAC2EAA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Art of the Possible.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F5E5A-AB7F-677D-87E6-0AE86E3E5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BFAFD-D4FA-49E9-B462-919008765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4496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9C7EB-7FDB-B0A0-4CB6-EEA7F4788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675" y="2939635"/>
            <a:ext cx="4787541" cy="984665"/>
          </a:xfr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chapter 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34A31-AE5F-00C8-BD5F-D66176FE8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4675" y="4076700"/>
            <a:ext cx="4787541" cy="343736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1-line subtitle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CDFA9-E964-0F7A-3B18-1052BDD76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Art of the Possible.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852BEC-DFAC-D167-2DDC-53DA8895791A}"/>
              </a:ext>
            </a:extLst>
          </p:cNvPr>
          <p:cNvCxnSpPr/>
          <p:nvPr userDrawn="1"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rgbClr val="FF9B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626F7D-F8AB-B8CB-2C8B-6C2B17881927}"/>
              </a:ext>
            </a:extLst>
          </p:cNvPr>
          <p:cNvCxnSpPr/>
          <p:nvPr userDrawn="1"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rgbClr val="FF9B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C5781DF-AC98-6713-997C-0A53E6A54B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</p:spPr>
        <p:txBody>
          <a:bodyPr wrap="square" bIns="122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to insert picture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52BBE12-1C9F-652D-9B3F-FDA5E89AD7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4675" y="6471739"/>
            <a:ext cx="565944" cy="11212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57D1A6-4381-9AB2-3F60-1D8A7580BB33}"/>
              </a:ext>
            </a:extLst>
          </p:cNvPr>
          <p:cNvCxnSpPr/>
          <p:nvPr userDrawn="1"/>
        </p:nvCxnSpPr>
        <p:spPr>
          <a:xfrm>
            <a:off x="1324928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95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10" Type="http://schemas.openxmlformats.org/officeDocument/2006/relationships/image" Target="../media/image33.svg"/><Relationship Id="rId4" Type="http://schemas.openxmlformats.org/officeDocument/2006/relationships/slideLayout" Target="../slideLayouts/slideLayout100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2D6780-B58F-8F8E-04ED-45199A9B7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7CC8F-6591-FD41-38A1-E9AA43CCC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A8D8-18CC-7A1F-805E-A49678F47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9370AF-540F-9840-9D65-14F6CB12578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F37E3-01BF-2DCC-A474-5BE611CA1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3E16-F161-2C0A-12B9-AE02FA9C4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9E66E9-B4D9-644E-833A-20E733381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8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95" r:id="rId14"/>
    <p:sldLayoutId id="2147483996" r:id="rId15"/>
    <p:sldLayoutId id="2147483997" r:id="rId16"/>
    <p:sldLayoutId id="2147484042" r:id="rId17"/>
    <p:sldLayoutId id="2147484043" r:id="rId18"/>
    <p:sldLayoutId id="2147484044" r:id="rId19"/>
    <p:sldLayoutId id="2147484045" r:id="rId20"/>
    <p:sldLayoutId id="2147484046" r:id="rId21"/>
    <p:sldLayoutId id="2147484047" r:id="rId22"/>
    <p:sldLayoutId id="2147484048" r:id="rId23"/>
    <p:sldLayoutId id="2147484049" r:id="rId24"/>
    <p:sldLayoutId id="2147484050" r:id="rId25"/>
    <p:sldLayoutId id="2147484051" r:id="rId26"/>
    <p:sldLayoutId id="2147484052" r:id="rId27"/>
    <p:sldLayoutId id="2147484053" r:id="rId28"/>
    <p:sldLayoutId id="2147484054" r:id="rId29"/>
    <p:sldLayoutId id="2147484055" r:id="rId30"/>
    <p:sldLayoutId id="2147484056" r:id="rId31"/>
    <p:sldLayoutId id="2147484057" r:id="rId32"/>
    <p:sldLayoutId id="2147484162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Background pattern&#10;&#10;AI-generated content may be incorrect.">
            <a:extLst>
              <a:ext uri="{FF2B5EF4-FFF2-40B4-BE49-F238E27FC236}">
                <a16:creationId xmlns:a16="http://schemas.microsoft.com/office/drawing/2014/main" id="{11A4DCF8-8FB4-FAE7-13E6-1B68876AA1E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0" b="-321"/>
          <a:stretch/>
        </p:blipFill>
        <p:spPr>
          <a:xfrm rot="5400000">
            <a:off x="-194750" y="158657"/>
            <a:ext cx="4639061" cy="42976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49155FC-C3D6-BC94-C837-A47E07D25273}"/>
              </a:ext>
            </a:extLst>
          </p:cNvPr>
          <p:cNvSpPr/>
          <p:nvPr userDrawn="1"/>
        </p:nvSpPr>
        <p:spPr>
          <a:xfrm>
            <a:off x="0" y="4279769"/>
            <a:ext cx="12192000" cy="2578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Background pattern&#10;&#10;AI-generated content may be incorrect.">
            <a:extLst>
              <a:ext uri="{FF2B5EF4-FFF2-40B4-BE49-F238E27FC236}">
                <a16:creationId xmlns:a16="http://schemas.microsoft.com/office/drawing/2014/main" id="{3E92AC51-E8B8-05B0-6DE7-74B36DD6D88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0" b="-321"/>
          <a:stretch/>
        </p:blipFill>
        <p:spPr>
          <a:xfrm rot="16200000">
            <a:off x="7735658" y="2401661"/>
            <a:ext cx="4639061" cy="429768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988FB27-38EA-7EAE-8D9C-31A91E8E6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0259" y="294843"/>
            <a:ext cx="11371478" cy="5879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CBC243-B48B-51D4-3C78-820C87CF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85" y="404303"/>
            <a:ext cx="11123627" cy="77946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B2F9B-E39A-21B8-1B49-899009B02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186" y="1240221"/>
            <a:ext cx="11123627" cy="4632678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415DB8-FD1C-7C62-EA1D-3B9952137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6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11" r:id="rId13"/>
    <p:sldLayoutId id="2147484012" r:id="rId14"/>
    <p:sldLayoutId id="2147484013" r:id="rId15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Montserrat" panose="000005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7FCA6-1582-59DD-9302-682A1331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299" y="6356350"/>
            <a:ext cx="611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Roboto" panose="02000000000000000000" pitchFamily="2" charset="0"/>
              </a:defRPr>
            </a:lvl1pPr>
          </a:lstStyle>
          <a:p>
            <a:fld id="{A11BE7AE-72B1-CF45-8969-B9FBFFC15B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409FF-731A-54E4-BD48-C1281C57F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4EC6CA-DC7C-01C1-3855-44215C74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259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  <p:sldLayoutId id="2147483866" r:id="rId18"/>
    <p:sldLayoutId id="2147483867" r:id="rId19"/>
    <p:sldLayoutId id="2147483868" r:id="rId20"/>
    <p:sldLayoutId id="2147483869" r:id="rId21"/>
    <p:sldLayoutId id="2147483870" r:id="rId22"/>
    <p:sldLayoutId id="2147483871" r:id="rId23"/>
    <p:sldLayoutId id="2147483872" r:id="rId24"/>
    <p:sldLayoutId id="2147483873" r:id="rId25"/>
    <p:sldLayoutId id="2147483874" r:id="rId26"/>
    <p:sldLayoutId id="2147483892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E6E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Tx/>
        <a:buNone/>
        <a:defRPr sz="2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Tx/>
        <a:buNone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7FCA6-1582-59DD-9302-682A1331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299" y="6356350"/>
            <a:ext cx="611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Roboto" panose="02000000000000000000" pitchFamily="2" charset="0"/>
              </a:defRPr>
            </a:lvl1pPr>
          </a:lstStyle>
          <a:p>
            <a:fld id="{A11BE7AE-72B1-CF45-8969-B9FBFFC15B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409FF-731A-54E4-BD48-C1281C57F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4EC6CA-DC7C-01C1-3855-44215C74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2642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E6E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Tx/>
        <a:buNone/>
        <a:defRPr sz="2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Tx/>
        <a:buNone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7334" y="34110"/>
            <a:ext cx="922817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7893" y="2133140"/>
            <a:ext cx="11636213" cy="330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932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BF4477-D770-CB2C-6ADE-AD8C145C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431801"/>
            <a:ext cx="11039475" cy="29210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2ACC4-270E-9852-05EC-21F323D57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5" y="1231900"/>
            <a:ext cx="11039473" cy="48990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86E33-82DB-2974-7BB1-16AD28B7A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8747" y="6419849"/>
            <a:ext cx="2566036" cy="215900"/>
          </a:xfrm>
          <a:prstGeom prst="rect">
            <a:avLst/>
          </a:prstGeom>
        </p:spPr>
        <p:txBody>
          <a:bodyPr vert="horz" lIns="91440" tIns="45720" rIns="108000" bIns="45720" rtlCol="0" anchor="ctr"/>
          <a:lstStyle>
            <a:lvl1pPr algn="l">
              <a:defRPr sz="600" spc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Art of the Possible.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01121-D711-1DF2-F4C0-A2B618A13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8250" y="6413499"/>
            <a:ext cx="215899" cy="228601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300BFAFD-D4FA-49E9-B462-91900876561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F4F9610-BC73-6494-0FD3-6972A92EFFA8}"/>
              </a:ext>
            </a:extLst>
          </p:cNvPr>
          <p:cNvSpPr txBox="1">
            <a:spLocks/>
          </p:cNvSpPr>
          <p:nvPr/>
        </p:nvSpPr>
        <p:spPr>
          <a:xfrm>
            <a:off x="6788636" y="6453627"/>
            <a:ext cx="4581832" cy="148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228600">
              <a:defRPr/>
            </a:pPr>
            <a:r>
              <a:rPr lang="en-US" sz="500" spc="100">
                <a:solidFill>
                  <a:srgbClr val="474A4C"/>
                </a:solidFill>
                <a:latin typeface="Arial" panose="020B0604020202020204"/>
              </a:rPr>
              <a:t>© 2025 GENERAL DYNAMICS INFORMATION TECHNOLOGY. ALL RIGHTS RESERVED.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1B091F-A702-A222-31FC-5993C3A8DF91}"/>
              </a:ext>
            </a:extLst>
          </p:cNvPr>
          <p:cNvCxnSpPr/>
          <p:nvPr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275337BC-6F55-7BD3-2263-CE7E49642E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675" y="6471739"/>
            <a:ext cx="565944" cy="11212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5C5C62-02A8-9AD8-230A-2BDD13483F96}"/>
              </a:ext>
            </a:extLst>
          </p:cNvPr>
          <p:cNvCxnSpPr/>
          <p:nvPr userDrawn="1"/>
        </p:nvCxnSpPr>
        <p:spPr>
          <a:xfrm>
            <a:off x="11370469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F02D29-9023-00AA-4B23-F1907296E7F4}"/>
              </a:ext>
            </a:extLst>
          </p:cNvPr>
          <p:cNvCxnSpPr/>
          <p:nvPr userDrawn="1"/>
        </p:nvCxnSpPr>
        <p:spPr>
          <a:xfrm>
            <a:off x="1324928" y="6456009"/>
            <a:ext cx="0" cy="14834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  <p:extLst>
      <p:ext uri="{BB962C8B-B14F-4D97-AF65-F5344CB8AC3E}">
        <p14:creationId xmlns:p14="http://schemas.microsoft.com/office/powerpoint/2010/main" val="207065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1889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1793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175" indent="-1793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970088" indent="-1793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2" orient="horz" pos="272">
          <p15:clr>
            <a:srgbClr val="F26B43"/>
          </p15:clr>
        </p15:guide>
        <p15:guide id="43" orient="horz" pos="4184">
          <p15:clr>
            <a:srgbClr val="F26B43"/>
          </p15:clr>
        </p15:guide>
        <p15:guide id="44" orient="horz" pos="456">
          <p15:clr>
            <a:srgbClr val="F26B43"/>
          </p15:clr>
        </p15:guide>
        <p15:guide id="45" orient="horz" pos="4040">
          <p15:clr>
            <a:srgbClr val="F26B43"/>
          </p15:clr>
        </p15:guide>
        <p15:guide id="48" orient="horz" pos="638">
          <p15:clr>
            <a:srgbClr val="F26B43"/>
          </p15:clr>
        </p15:guide>
        <p15:guide id="49" orient="horz" pos="776">
          <p15:clr>
            <a:srgbClr val="F26B43"/>
          </p15:clr>
        </p15:guide>
        <p15:guide id="50" orient="horz" pos="1706">
          <p15:clr>
            <a:srgbClr val="F26B43"/>
          </p15:clr>
        </p15:guide>
        <p15:guide id="51" pos="361">
          <p15:clr>
            <a:srgbClr val="F26B43"/>
          </p15:clr>
        </p15:guide>
        <p15:guide id="52" pos="2589">
          <p15:clr>
            <a:srgbClr val="F26B43"/>
          </p15:clr>
        </p15:guide>
        <p15:guide id="53" pos="2725">
          <p15:clr>
            <a:srgbClr val="F26B43"/>
          </p15:clr>
        </p15:guide>
        <p15:guide id="54" pos="4952">
          <p15:clr>
            <a:srgbClr val="F26B43"/>
          </p15:clr>
        </p15:guide>
        <p15:guide id="55" orient="horz" pos="1850">
          <p15:clr>
            <a:srgbClr val="F26B43"/>
          </p15:clr>
        </p15:guide>
        <p15:guide id="56" orient="horz" pos="2787">
          <p15:clr>
            <a:srgbClr val="F26B43"/>
          </p15:clr>
        </p15:guide>
        <p15:guide id="57" pos="5088">
          <p15:clr>
            <a:srgbClr val="F26B43"/>
          </p15:clr>
        </p15:guide>
        <p15:guide id="58" pos="7315">
          <p15:clr>
            <a:srgbClr val="F26B43"/>
          </p15:clr>
        </p15:guide>
        <p15:guide id="59" orient="horz" pos="2924">
          <p15:clr>
            <a:srgbClr val="F26B43"/>
          </p15:clr>
        </p15:guide>
        <p15:guide id="60" orient="horz" pos="38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5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9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hyperlink" Target="https://claude.ai/project/019fb444-12b6-73d1-87cd-e4d35dbf93b3" TargetMode="Externa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6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hyperlink" Target="https://claude.ai/project/019fb444-12b6-73d1-87cd-e4d35dbf93b3" TargetMode="External"/><Relationship Id="rId1" Type="http://schemas.openxmlformats.org/officeDocument/2006/relationships/slideLayout" Target="../slideLayouts/slideLayout9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hyperlink" Target="https://claude.ai/project/019fb444-12b6-73d1-87cd-e4d35dbf93b3" TargetMode="External"/><Relationship Id="rId1" Type="http://schemas.openxmlformats.org/officeDocument/2006/relationships/slideLayout" Target="../slideLayouts/slideLayout95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ovgov.sharepoint.com/sites/ODGADataGovernanceResourcesExternal/SitePages/Home.asp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E_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tags" Target="../tags/tag28.xml"/><Relationship Id="rId39" Type="http://schemas.openxmlformats.org/officeDocument/2006/relationships/tags" Target="../tags/tag41.xml"/><Relationship Id="rId21" Type="http://schemas.openxmlformats.org/officeDocument/2006/relationships/tags" Target="../tags/tag23.xml"/><Relationship Id="rId34" Type="http://schemas.openxmlformats.org/officeDocument/2006/relationships/tags" Target="../tags/tag36.xml"/><Relationship Id="rId42" Type="http://schemas.openxmlformats.org/officeDocument/2006/relationships/tags" Target="../tags/tag44.xml"/><Relationship Id="rId47" Type="http://schemas.openxmlformats.org/officeDocument/2006/relationships/tags" Target="../tags/tag49.xml"/><Relationship Id="rId50" Type="http://schemas.openxmlformats.org/officeDocument/2006/relationships/tags" Target="../tags/tag52.xml"/><Relationship Id="rId55" Type="http://schemas.openxmlformats.org/officeDocument/2006/relationships/tags" Target="../tags/tag57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9" Type="http://schemas.openxmlformats.org/officeDocument/2006/relationships/tags" Target="../tags/tag31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32" Type="http://schemas.openxmlformats.org/officeDocument/2006/relationships/tags" Target="../tags/tag34.xml"/><Relationship Id="rId37" Type="http://schemas.openxmlformats.org/officeDocument/2006/relationships/tags" Target="../tags/tag39.xml"/><Relationship Id="rId40" Type="http://schemas.openxmlformats.org/officeDocument/2006/relationships/tags" Target="../tags/tag42.xml"/><Relationship Id="rId45" Type="http://schemas.openxmlformats.org/officeDocument/2006/relationships/tags" Target="../tags/tag47.xml"/><Relationship Id="rId53" Type="http://schemas.openxmlformats.org/officeDocument/2006/relationships/tags" Target="../tags/tag55.xml"/><Relationship Id="rId58" Type="http://schemas.openxmlformats.org/officeDocument/2006/relationships/tags" Target="../tags/tag60.xml"/><Relationship Id="rId5" Type="http://schemas.openxmlformats.org/officeDocument/2006/relationships/tags" Target="../tags/tag7.xml"/><Relationship Id="rId61" Type="http://schemas.microsoft.com/office/2018/10/relationships/comments" Target="../comments/modernComment_A86_7DFA3346.xml"/><Relationship Id="rId19" Type="http://schemas.openxmlformats.org/officeDocument/2006/relationships/tags" Target="../tags/tag2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30" Type="http://schemas.openxmlformats.org/officeDocument/2006/relationships/tags" Target="../tags/tag32.xml"/><Relationship Id="rId35" Type="http://schemas.openxmlformats.org/officeDocument/2006/relationships/tags" Target="../tags/tag37.xml"/><Relationship Id="rId43" Type="http://schemas.openxmlformats.org/officeDocument/2006/relationships/tags" Target="../tags/tag45.xml"/><Relationship Id="rId48" Type="http://schemas.openxmlformats.org/officeDocument/2006/relationships/tags" Target="../tags/tag50.xml"/><Relationship Id="rId56" Type="http://schemas.openxmlformats.org/officeDocument/2006/relationships/tags" Target="../tags/tag58.xml"/><Relationship Id="rId8" Type="http://schemas.openxmlformats.org/officeDocument/2006/relationships/tags" Target="../tags/tag10.xml"/><Relationship Id="rId51" Type="http://schemas.openxmlformats.org/officeDocument/2006/relationships/tags" Target="../tags/tag53.xml"/><Relationship Id="rId3" Type="http://schemas.openxmlformats.org/officeDocument/2006/relationships/tags" Target="../tags/tag5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33" Type="http://schemas.openxmlformats.org/officeDocument/2006/relationships/tags" Target="../tags/tag35.xml"/><Relationship Id="rId38" Type="http://schemas.openxmlformats.org/officeDocument/2006/relationships/tags" Target="../tags/tag40.xml"/><Relationship Id="rId46" Type="http://schemas.openxmlformats.org/officeDocument/2006/relationships/tags" Target="../tags/tag48.xml"/><Relationship Id="rId59" Type="http://schemas.openxmlformats.org/officeDocument/2006/relationships/slideLayout" Target="../slideLayouts/slideLayout87.xml"/><Relationship Id="rId20" Type="http://schemas.openxmlformats.org/officeDocument/2006/relationships/tags" Target="../tags/tag22.xml"/><Relationship Id="rId41" Type="http://schemas.openxmlformats.org/officeDocument/2006/relationships/tags" Target="../tags/tag43.xml"/><Relationship Id="rId54" Type="http://schemas.openxmlformats.org/officeDocument/2006/relationships/tags" Target="../tags/tag56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36" Type="http://schemas.openxmlformats.org/officeDocument/2006/relationships/tags" Target="../tags/tag38.xml"/><Relationship Id="rId49" Type="http://schemas.openxmlformats.org/officeDocument/2006/relationships/tags" Target="../tags/tag51.xml"/><Relationship Id="rId57" Type="http://schemas.openxmlformats.org/officeDocument/2006/relationships/tags" Target="../tags/tag59.xml"/><Relationship Id="rId10" Type="http://schemas.openxmlformats.org/officeDocument/2006/relationships/tags" Target="../tags/tag12.xml"/><Relationship Id="rId31" Type="http://schemas.openxmlformats.org/officeDocument/2006/relationships/tags" Target="../tags/tag33.xml"/><Relationship Id="rId44" Type="http://schemas.openxmlformats.org/officeDocument/2006/relationships/tags" Target="../tags/tag46.xml"/><Relationship Id="rId52" Type="http://schemas.openxmlformats.org/officeDocument/2006/relationships/tags" Target="../tags/tag54.xml"/><Relationship Id="rId60" Type="http://schemas.openxmlformats.org/officeDocument/2006/relationships/notesSlide" Target="../notesSlides/notesSlide23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8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mailto:jared.karnes@vita.virginia.gov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94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FF5C_BF368BD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0.xml"/><Relationship Id="rId4" Type="http://schemas.openxmlformats.org/officeDocument/2006/relationships/hyperlink" Target="https://blockspot.io/what-is-a-token/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hyperlink" Target="mailto:cdi@cji.edu" TargetMode="Externa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97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hyperlink" Target="https://covgov.sharepoint.com/sites/VITA-Connections-External/SitePages/AITR-meetings(1).aspx?csf=1&amp;web=1&amp;e=TKvrP8" TargetMode="External"/><Relationship Id="rId1" Type="http://schemas.openxmlformats.org/officeDocument/2006/relationships/slideLayout" Target="../slideLayouts/slideLayout6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cloud.microsoft/Pages/ResponsePage.aspx?id=qeUKYsFOoE-GQV2fOGxzCb0UdB3mjGFHvwd7FFWnS4hURTVZQ0RXRkZMTEcyT1BKMEY3WUg0WVpBQy4u" TargetMode="External"/><Relationship Id="rId2" Type="http://schemas.openxmlformats.org/officeDocument/2006/relationships/hyperlink" Target="https://forms.cloud.microsoft/Pages/ResponsePage.aspx?id=qeUKYsFOoE-GQV2fOGxzCb0UdB3mjGFHvwd7FFWnS4hUNFRDOVY5OENEU1FSRlpEVVFaWVBFRkdaNi4u" TargetMode="External"/><Relationship Id="rId1" Type="http://schemas.openxmlformats.org/officeDocument/2006/relationships/slideLayout" Target="../slideLayouts/slideLayout5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meet/264203480247903?p=8lwLZItvwGP4Gg9rvh" TargetMode="External"/><Relationship Id="rId2" Type="http://schemas.openxmlformats.org/officeDocument/2006/relationships/hyperlink" Target="https://teams.microsoft.com/meet/239458577386664?p=lpRpfxlkv7ovDKJgky" TargetMode="External"/><Relationship Id="rId1" Type="http://schemas.openxmlformats.org/officeDocument/2006/relationships/slideLayout" Target="../slideLayouts/slideLayout5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vita.virginia.gov/isc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covaconf.webex.com/weblink/register/r2604666a649aad5afc562998707df6c0" TargetMode="Externa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hyperlink" Target="mailto:Commonwealthsecurity@vita.virginia.gov" TargetMode="External"/><Relationship Id="rId1" Type="http://schemas.openxmlformats.org/officeDocument/2006/relationships/slideLayout" Target="../slideLayouts/slideLayout6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qeUKYsFOoE-GQV2fOGxzCY82k9G2DelOhE5KMYWgV7tUNjlGOUVQN0o0WFhNUTA1OFNHVk5GV0Y5MS4u" TargetMode="External"/><Relationship Id="rId1" Type="http://schemas.openxmlformats.org/officeDocument/2006/relationships/slideLayout" Target="../slideLayouts/slideLayout7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hyperlink" Target="https://www.vita.virginia.gov/about/events-conferences/is-orientation/" TargetMode="External"/><Relationship Id="rId1" Type="http://schemas.openxmlformats.org/officeDocument/2006/relationships/slideLayout" Target="../slideLayouts/slideLayout5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7CD9-943D-FB2C-931B-BC4447E05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215" y="2995242"/>
            <a:ext cx="6618058" cy="13108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4200" spc="50">
                <a:latin typeface="Roboto"/>
                <a:ea typeface="Roboto"/>
                <a:cs typeface="Roboto"/>
              </a:rPr>
              <a:t>Welcome to the Information Security Officer’s Advisory Group</a:t>
            </a:r>
            <a:br>
              <a:rPr lang="en-US" sz="4200" spc="50"/>
            </a:br>
            <a:r>
              <a:rPr lang="en-US" sz="4200" spc="50">
                <a:latin typeface="Roboto"/>
                <a:ea typeface="Roboto"/>
                <a:cs typeface="Roboto"/>
              </a:rPr>
              <a:t>(ISOAG) </a:t>
            </a:r>
            <a:r>
              <a:rPr lang="en-US" spc="50">
                <a:latin typeface="Roboto"/>
                <a:ea typeface="Roboto"/>
                <a:cs typeface="Roboto"/>
              </a:rPr>
              <a:t>meeting</a:t>
            </a:r>
            <a:endParaRPr lang="en-US" sz="4200" spc="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6A0198-3F35-7DAA-6267-0A936DFC5B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Roboto"/>
                <a:ea typeface="Roboto"/>
                <a:cs typeface="Roboto"/>
              </a:rPr>
              <a:t>Aug. 5, 2026</a:t>
            </a:r>
          </a:p>
        </p:txBody>
      </p:sp>
    </p:spTree>
    <p:extLst>
      <p:ext uri="{BB962C8B-B14F-4D97-AF65-F5344CB8AC3E}">
        <p14:creationId xmlns:p14="http://schemas.microsoft.com/office/powerpoint/2010/main" val="2420161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17711" y="593745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8"/>
                </a:lnTo>
                <a:lnTo>
                  <a:pt x="2292504" y="582918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8"/>
                </a:lnTo>
                <a:lnTo>
                  <a:pt x="1627909" y="582918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8"/>
                </a:lnTo>
                <a:lnTo>
                  <a:pt x="962925" y="582918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8"/>
                </a:lnTo>
                <a:lnTo>
                  <a:pt x="0" y="582918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02680" y="6128868"/>
            <a:ext cx="5289550" cy="729403"/>
            <a:chOff x="10354019" y="9193301"/>
            <a:chExt cx="7934325" cy="1094105"/>
          </a:xfrm>
        </p:grpSpPr>
        <p:sp>
          <p:nvSpPr>
            <p:cNvPr id="4" name="object 4"/>
            <p:cNvSpPr/>
            <p:nvPr/>
          </p:nvSpPr>
          <p:spPr>
            <a:xfrm>
              <a:off x="10354019" y="9597998"/>
              <a:ext cx="7934325" cy="689610"/>
            </a:xfrm>
            <a:custGeom>
              <a:avLst/>
              <a:gdLst/>
              <a:ahLst/>
              <a:cxnLst/>
              <a:rect l="l" t="t" r="r" b="b"/>
              <a:pathLst>
                <a:path w="7934325" h="689609">
                  <a:moveTo>
                    <a:pt x="0" y="0"/>
                  </a:moveTo>
                  <a:lnTo>
                    <a:pt x="7933980" y="0"/>
                  </a:lnTo>
                  <a:lnTo>
                    <a:pt x="7933980" y="689002"/>
                  </a:lnTo>
                  <a:lnTo>
                    <a:pt x="686567" y="689002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C216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32923" y="9193301"/>
              <a:ext cx="4855210" cy="1094105"/>
            </a:xfrm>
            <a:custGeom>
              <a:avLst/>
              <a:gdLst/>
              <a:ahLst/>
              <a:cxnLst/>
              <a:rect l="l" t="t" r="r" b="b"/>
              <a:pathLst>
                <a:path w="4855209" h="1094104">
                  <a:moveTo>
                    <a:pt x="846744" y="0"/>
                  </a:moveTo>
                  <a:lnTo>
                    <a:pt x="4855076" y="0"/>
                  </a:lnTo>
                  <a:lnTo>
                    <a:pt x="4855076" y="1093698"/>
                  </a:lnTo>
                  <a:lnTo>
                    <a:pt x="0" y="1093698"/>
                  </a:lnTo>
                  <a:lnTo>
                    <a:pt x="846744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17711" y="531908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30">
                <a:moveTo>
                  <a:pt x="2743933" y="582918"/>
                </a:moveTo>
                <a:lnTo>
                  <a:pt x="3092341" y="582918"/>
                </a:lnTo>
                <a:lnTo>
                  <a:pt x="2640912" y="0"/>
                </a:lnTo>
                <a:lnTo>
                  <a:pt x="2292504" y="0"/>
                </a:lnTo>
                <a:lnTo>
                  <a:pt x="2743933" y="582918"/>
                </a:lnTo>
                <a:close/>
              </a:path>
              <a:path w="3092450" h="582930">
                <a:moveTo>
                  <a:pt x="2079338" y="582918"/>
                </a:moveTo>
                <a:lnTo>
                  <a:pt x="2427746" y="582918"/>
                </a:lnTo>
                <a:lnTo>
                  <a:pt x="1976317" y="0"/>
                </a:lnTo>
                <a:lnTo>
                  <a:pt x="1627909" y="0"/>
                </a:lnTo>
                <a:lnTo>
                  <a:pt x="2079338" y="582918"/>
                </a:lnTo>
                <a:close/>
              </a:path>
              <a:path w="3092450" h="582930">
                <a:moveTo>
                  <a:pt x="1414741" y="582918"/>
                </a:moveTo>
                <a:lnTo>
                  <a:pt x="1762762" y="582918"/>
                </a:lnTo>
                <a:lnTo>
                  <a:pt x="1311333" y="0"/>
                </a:lnTo>
                <a:lnTo>
                  <a:pt x="962925" y="0"/>
                </a:lnTo>
                <a:lnTo>
                  <a:pt x="1414741" y="582918"/>
                </a:lnTo>
                <a:close/>
              </a:path>
              <a:path w="3092450" h="582930">
                <a:moveTo>
                  <a:pt x="451429" y="582918"/>
                </a:moveTo>
                <a:lnTo>
                  <a:pt x="1098555" y="582918"/>
                </a:lnTo>
                <a:lnTo>
                  <a:pt x="647126" y="0"/>
                </a:lnTo>
                <a:lnTo>
                  <a:pt x="0" y="0"/>
                </a:lnTo>
                <a:lnTo>
                  <a:pt x="451429" y="5829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02680" y="1"/>
            <a:ext cx="5289550" cy="729403"/>
            <a:chOff x="10354019" y="0"/>
            <a:chExt cx="7934325" cy="1094105"/>
          </a:xfrm>
        </p:grpSpPr>
        <p:sp>
          <p:nvSpPr>
            <p:cNvPr id="8" name="object 8"/>
            <p:cNvSpPr/>
            <p:nvPr/>
          </p:nvSpPr>
          <p:spPr>
            <a:xfrm>
              <a:off x="10354019" y="0"/>
              <a:ext cx="7934325" cy="688975"/>
            </a:xfrm>
            <a:custGeom>
              <a:avLst/>
              <a:gdLst/>
              <a:ahLst/>
              <a:cxnLst/>
              <a:rect l="l" t="t" r="r" b="b"/>
              <a:pathLst>
                <a:path w="7934325" h="688975">
                  <a:moveTo>
                    <a:pt x="0" y="688972"/>
                  </a:moveTo>
                  <a:lnTo>
                    <a:pt x="7933980" y="688972"/>
                  </a:lnTo>
                  <a:lnTo>
                    <a:pt x="7933980" y="0"/>
                  </a:lnTo>
                  <a:lnTo>
                    <a:pt x="686537" y="0"/>
                  </a:lnTo>
                  <a:lnTo>
                    <a:pt x="0" y="686443"/>
                  </a:lnTo>
                  <a:lnTo>
                    <a:pt x="0" y="688972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3432946" y="0"/>
              <a:ext cx="4855210" cy="1094105"/>
            </a:xfrm>
            <a:custGeom>
              <a:avLst/>
              <a:gdLst/>
              <a:ahLst/>
              <a:cxnLst/>
              <a:rect l="l" t="t" r="r" b="b"/>
              <a:pathLst>
                <a:path w="4855209" h="1094105">
                  <a:moveTo>
                    <a:pt x="846721" y="1093669"/>
                  </a:moveTo>
                  <a:lnTo>
                    <a:pt x="4855053" y="1093669"/>
                  </a:lnTo>
                  <a:lnTo>
                    <a:pt x="4855053" y="0"/>
                  </a:lnTo>
                  <a:lnTo>
                    <a:pt x="0" y="0"/>
                  </a:lnTo>
                  <a:lnTo>
                    <a:pt x="846721" y="1093669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6152113" cy="1534734"/>
          </a:xfrm>
          <a:prstGeom prst="rect">
            <a:avLst/>
          </a:prstGeom>
        </p:spPr>
        <p:txBody>
          <a:bodyPr vert="horz" wrap="square" lIns="0" tIns="422611" rIns="0" bIns="0" rtlCol="0">
            <a:spAutoFit/>
          </a:bodyPr>
          <a:lstStyle/>
          <a:p>
            <a:pPr marL="641382">
              <a:spcBef>
                <a:spcPts val="63"/>
              </a:spcBef>
            </a:pPr>
            <a:r>
              <a:rPr sz="7200" spc="-620"/>
              <a:t>NEEDS</a:t>
            </a:r>
            <a:r>
              <a:rPr sz="7200" spc="57"/>
              <a:t> </a:t>
            </a:r>
            <a:r>
              <a:rPr sz="7200" spc="-410"/>
              <a:t>ANALYSIS</a:t>
            </a:r>
            <a:endParaRPr sz="7200"/>
          </a:p>
        </p:txBody>
      </p:sp>
      <p:grpSp>
        <p:nvGrpSpPr>
          <p:cNvPr id="10" name="object 10" descr="Screenshot showing analysis from customer engagement and testing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90137" y="1690326"/>
            <a:ext cx="11416453" cy="4324350"/>
            <a:chOff x="135205" y="2535489"/>
            <a:chExt cx="17124680" cy="6486525"/>
          </a:xfrm>
        </p:grpSpPr>
        <p:pic>
          <p:nvPicPr>
            <p:cNvPr id="11" name="object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205" y="2535489"/>
              <a:ext cx="10353674" cy="64865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5651" y="2776772"/>
              <a:ext cx="8743949" cy="43529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2563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9"/>
                </a:lnTo>
                <a:lnTo>
                  <a:pt x="2292504" y="582919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9"/>
                </a:lnTo>
                <a:lnTo>
                  <a:pt x="1627909" y="582919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9"/>
                </a:lnTo>
                <a:lnTo>
                  <a:pt x="962925" y="582919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9"/>
                </a:lnTo>
                <a:lnTo>
                  <a:pt x="0" y="582919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7532" y="6075559"/>
            <a:ext cx="5234517" cy="782743"/>
            <a:chOff x="10436297" y="9113337"/>
            <a:chExt cx="7851775" cy="1174115"/>
          </a:xfrm>
        </p:grpSpPr>
        <p:sp>
          <p:nvSpPr>
            <p:cNvPr id="4" name="object 4"/>
            <p:cNvSpPr/>
            <p:nvPr/>
          </p:nvSpPr>
          <p:spPr>
            <a:xfrm>
              <a:off x="10436297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0" y="0"/>
                  </a:moveTo>
                  <a:lnTo>
                    <a:pt x="7851700" y="0"/>
                  </a:lnTo>
                  <a:lnTo>
                    <a:pt x="7851700" y="768965"/>
                  </a:lnTo>
                  <a:lnTo>
                    <a:pt x="766541" y="768965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53293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908652" y="0"/>
                  </a:moveTo>
                  <a:lnTo>
                    <a:pt x="4834705" y="0"/>
                  </a:lnTo>
                  <a:lnTo>
                    <a:pt x="4834705" y="1173662"/>
                  </a:lnTo>
                  <a:lnTo>
                    <a:pt x="0" y="1173662"/>
                  </a:lnTo>
                  <a:lnTo>
                    <a:pt x="908652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847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348408" y="0"/>
                </a:moveTo>
                <a:lnTo>
                  <a:pt x="0" y="0"/>
                </a:lnTo>
                <a:lnTo>
                  <a:pt x="451429" y="582919"/>
                </a:lnTo>
                <a:lnTo>
                  <a:pt x="799837" y="582919"/>
                </a:lnTo>
                <a:lnTo>
                  <a:pt x="348408" y="0"/>
                </a:lnTo>
                <a:close/>
              </a:path>
              <a:path w="3092450" h="582929">
                <a:moveTo>
                  <a:pt x="1013003" y="0"/>
                </a:moveTo>
                <a:lnTo>
                  <a:pt x="664595" y="0"/>
                </a:lnTo>
                <a:lnTo>
                  <a:pt x="1116024" y="582919"/>
                </a:lnTo>
                <a:lnTo>
                  <a:pt x="1464432" y="582919"/>
                </a:lnTo>
                <a:lnTo>
                  <a:pt x="1013003" y="0"/>
                </a:lnTo>
                <a:close/>
              </a:path>
              <a:path w="3092450" h="582929">
                <a:moveTo>
                  <a:pt x="1677600" y="0"/>
                </a:moveTo>
                <a:lnTo>
                  <a:pt x="1329578" y="0"/>
                </a:lnTo>
                <a:lnTo>
                  <a:pt x="1781008" y="582919"/>
                </a:lnTo>
                <a:lnTo>
                  <a:pt x="2129416" y="582919"/>
                </a:lnTo>
                <a:lnTo>
                  <a:pt x="1677600" y="0"/>
                </a:lnTo>
                <a:close/>
              </a:path>
              <a:path w="3092450" h="582929">
                <a:moveTo>
                  <a:pt x="2640912" y="0"/>
                </a:moveTo>
                <a:lnTo>
                  <a:pt x="1993786" y="0"/>
                </a:lnTo>
                <a:lnTo>
                  <a:pt x="2445215" y="582919"/>
                </a:lnTo>
                <a:lnTo>
                  <a:pt x="3092341" y="582919"/>
                </a:lnTo>
                <a:lnTo>
                  <a:pt x="264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075559"/>
            <a:ext cx="5234517" cy="782743"/>
            <a:chOff x="0" y="9113337"/>
            <a:chExt cx="7851775" cy="1174115"/>
          </a:xfrm>
        </p:grpSpPr>
        <p:sp>
          <p:nvSpPr>
            <p:cNvPr id="8" name="object 8"/>
            <p:cNvSpPr/>
            <p:nvPr/>
          </p:nvSpPr>
          <p:spPr>
            <a:xfrm>
              <a:off x="0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7851659" y="0"/>
                  </a:moveTo>
                  <a:lnTo>
                    <a:pt x="0" y="0"/>
                  </a:lnTo>
                  <a:lnTo>
                    <a:pt x="0" y="768965"/>
                  </a:lnTo>
                  <a:lnTo>
                    <a:pt x="7085117" y="768965"/>
                  </a:lnTo>
                  <a:lnTo>
                    <a:pt x="7851659" y="2530"/>
                  </a:lnTo>
                  <a:lnTo>
                    <a:pt x="7851659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3926011" y="0"/>
                  </a:moveTo>
                  <a:lnTo>
                    <a:pt x="0" y="0"/>
                  </a:lnTo>
                  <a:lnTo>
                    <a:pt x="0" y="1173662"/>
                  </a:lnTo>
                  <a:lnTo>
                    <a:pt x="4834663" y="1173662"/>
                  </a:lnTo>
                  <a:lnTo>
                    <a:pt x="3926011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10763615" cy="1296508"/>
          </a:xfrm>
          <a:prstGeom prst="rect">
            <a:avLst/>
          </a:prstGeom>
        </p:spPr>
        <p:txBody>
          <a:bodyPr vert="horz" wrap="square" lIns="0" tIns="186689" rIns="0" bIns="0" rtlCol="0">
            <a:spAutoFit/>
          </a:bodyPr>
          <a:lstStyle/>
          <a:p>
            <a:pPr marL="1712892">
              <a:spcBef>
                <a:spcPts val="63"/>
              </a:spcBef>
            </a:pPr>
            <a:r>
              <a:rPr sz="7200" spc="-677"/>
              <a:t>INSTRUCTION</a:t>
            </a:r>
            <a:r>
              <a:rPr sz="7200" spc="87"/>
              <a:t> </a:t>
            </a:r>
            <a:r>
              <a:rPr sz="7200" spc="-837"/>
              <a:t>HANDOFF</a:t>
            </a:r>
            <a:endParaRPr sz="7200"/>
          </a:p>
        </p:txBody>
      </p:sp>
      <p:pic>
        <p:nvPicPr>
          <p:cNvPr id="10" name="object 10" descr="Screenshot of a document showing the instruction handoff, providing a repeatable framework, for designers, trainers and Subject matter experts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3" y="1320912"/>
            <a:ext cx="6711949" cy="3397249"/>
          </a:xfrm>
          <a:prstGeom prst="rect">
            <a:avLst/>
          </a:prstGeom>
        </p:spPr>
      </p:pic>
      <p:grpSp>
        <p:nvGrpSpPr>
          <p:cNvPr id="12" name="object 12" descr="Screenshot of the same docuement with the core operating principles"/>
          <p:cNvGrpSpPr/>
          <p:nvPr/>
        </p:nvGrpSpPr>
        <p:grpSpPr>
          <a:xfrm>
            <a:off x="6825215" y="1320912"/>
            <a:ext cx="5346700" cy="4741756"/>
            <a:chOff x="10237823" y="1981368"/>
            <a:chExt cx="8020050" cy="7112634"/>
          </a:xfrm>
        </p:grpSpPr>
        <p:pic>
          <p:nvPicPr>
            <p:cNvPr id="13" name="object 13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7823" y="1981368"/>
              <a:ext cx="8020049" cy="35147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7823" y="4779028"/>
              <a:ext cx="8020049" cy="431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51556" y="22741"/>
            <a:ext cx="9739046" cy="1575217"/>
          </a:xfrm>
          <a:prstGeom prst="rect">
            <a:avLst/>
          </a:prstGeom>
        </p:spPr>
        <p:txBody>
          <a:bodyPr vert="horz" wrap="square" lIns="0" tIns="86783" rIns="0" bIns="0" rtlCol="0">
            <a:spAutoFit/>
          </a:bodyPr>
          <a:lstStyle/>
          <a:p>
            <a:pPr marL="2630301" marR="3387" indent="1980876">
              <a:lnSpc>
                <a:spcPts val="5827"/>
              </a:lnSpc>
              <a:spcBef>
                <a:spcPts val="683"/>
              </a:spcBef>
            </a:pPr>
            <a:r>
              <a:rPr sz="5300" spc="-403" dirty="0"/>
              <a:t>SOP</a:t>
            </a:r>
            <a:r>
              <a:rPr sz="5300" spc="47" dirty="0"/>
              <a:t> </a:t>
            </a:r>
            <a:r>
              <a:rPr sz="5300" spc="-977" dirty="0"/>
              <a:t>&amp; </a:t>
            </a:r>
            <a:r>
              <a:rPr sz="5300" spc="-557" dirty="0"/>
              <a:t>TROUBLESHOOTING</a:t>
            </a:r>
            <a:r>
              <a:rPr sz="5300" spc="50" dirty="0"/>
              <a:t> </a:t>
            </a:r>
            <a:r>
              <a:rPr sz="5300" spc="-637" dirty="0"/>
              <a:t>LOG</a:t>
            </a:r>
            <a:endParaRPr sz="5300" dirty="0"/>
          </a:p>
        </p:txBody>
      </p:sp>
      <p:pic>
        <p:nvPicPr>
          <p:cNvPr id="2" name="object 2" descr="Screenshot of a docuement: Trainer SOP: using the AI Training instruction Handof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1" y="1590818"/>
            <a:ext cx="5105399" cy="4578349"/>
          </a:xfrm>
          <a:prstGeom prst="rect">
            <a:avLst/>
          </a:prstGeom>
        </p:spPr>
      </p:pic>
      <p:pic>
        <p:nvPicPr>
          <p:cNvPr id="3" name="object 3" descr="Document screenshot continued with Troubleshooting and Change lo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78" y="1590818"/>
            <a:ext cx="6369049" cy="31432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2563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9"/>
                </a:lnTo>
                <a:lnTo>
                  <a:pt x="2292504" y="582919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9"/>
                </a:lnTo>
                <a:lnTo>
                  <a:pt x="1627909" y="582919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9"/>
                </a:lnTo>
                <a:lnTo>
                  <a:pt x="962925" y="582919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9"/>
                </a:lnTo>
                <a:lnTo>
                  <a:pt x="0" y="582919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7532" y="6075559"/>
            <a:ext cx="5234517" cy="782743"/>
            <a:chOff x="10436297" y="9113337"/>
            <a:chExt cx="7851775" cy="1174115"/>
          </a:xfrm>
        </p:grpSpPr>
        <p:sp>
          <p:nvSpPr>
            <p:cNvPr id="4" name="object 4"/>
            <p:cNvSpPr/>
            <p:nvPr/>
          </p:nvSpPr>
          <p:spPr>
            <a:xfrm>
              <a:off x="10436297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0" y="0"/>
                  </a:moveTo>
                  <a:lnTo>
                    <a:pt x="7851700" y="0"/>
                  </a:lnTo>
                  <a:lnTo>
                    <a:pt x="7851700" y="768965"/>
                  </a:lnTo>
                  <a:lnTo>
                    <a:pt x="766541" y="768965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53293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908652" y="0"/>
                  </a:moveTo>
                  <a:lnTo>
                    <a:pt x="4834705" y="0"/>
                  </a:lnTo>
                  <a:lnTo>
                    <a:pt x="4834705" y="1173662"/>
                  </a:lnTo>
                  <a:lnTo>
                    <a:pt x="0" y="1173662"/>
                  </a:lnTo>
                  <a:lnTo>
                    <a:pt x="908652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847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348408" y="0"/>
                </a:moveTo>
                <a:lnTo>
                  <a:pt x="0" y="0"/>
                </a:lnTo>
                <a:lnTo>
                  <a:pt x="451429" y="582919"/>
                </a:lnTo>
                <a:lnTo>
                  <a:pt x="799837" y="582919"/>
                </a:lnTo>
                <a:lnTo>
                  <a:pt x="348408" y="0"/>
                </a:lnTo>
                <a:close/>
              </a:path>
              <a:path w="3092450" h="582929">
                <a:moveTo>
                  <a:pt x="1013003" y="0"/>
                </a:moveTo>
                <a:lnTo>
                  <a:pt x="664595" y="0"/>
                </a:lnTo>
                <a:lnTo>
                  <a:pt x="1116024" y="582919"/>
                </a:lnTo>
                <a:lnTo>
                  <a:pt x="1464432" y="582919"/>
                </a:lnTo>
                <a:lnTo>
                  <a:pt x="1013003" y="0"/>
                </a:lnTo>
                <a:close/>
              </a:path>
              <a:path w="3092450" h="582929">
                <a:moveTo>
                  <a:pt x="1677600" y="0"/>
                </a:moveTo>
                <a:lnTo>
                  <a:pt x="1329578" y="0"/>
                </a:lnTo>
                <a:lnTo>
                  <a:pt x="1781008" y="582919"/>
                </a:lnTo>
                <a:lnTo>
                  <a:pt x="2129416" y="582919"/>
                </a:lnTo>
                <a:lnTo>
                  <a:pt x="1677600" y="0"/>
                </a:lnTo>
                <a:close/>
              </a:path>
              <a:path w="3092450" h="582929">
                <a:moveTo>
                  <a:pt x="2640912" y="0"/>
                </a:moveTo>
                <a:lnTo>
                  <a:pt x="1993786" y="0"/>
                </a:lnTo>
                <a:lnTo>
                  <a:pt x="2445215" y="582919"/>
                </a:lnTo>
                <a:lnTo>
                  <a:pt x="3092341" y="582919"/>
                </a:lnTo>
                <a:lnTo>
                  <a:pt x="264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075559"/>
            <a:ext cx="5234517" cy="782743"/>
            <a:chOff x="0" y="9113337"/>
            <a:chExt cx="7851775" cy="1174115"/>
          </a:xfrm>
        </p:grpSpPr>
        <p:sp>
          <p:nvSpPr>
            <p:cNvPr id="8" name="object 8"/>
            <p:cNvSpPr/>
            <p:nvPr/>
          </p:nvSpPr>
          <p:spPr>
            <a:xfrm>
              <a:off x="0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7851659" y="0"/>
                  </a:moveTo>
                  <a:lnTo>
                    <a:pt x="0" y="0"/>
                  </a:lnTo>
                  <a:lnTo>
                    <a:pt x="0" y="768965"/>
                  </a:lnTo>
                  <a:lnTo>
                    <a:pt x="7085117" y="768965"/>
                  </a:lnTo>
                  <a:lnTo>
                    <a:pt x="7851659" y="2530"/>
                  </a:lnTo>
                  <a:lnTo>
                    <a:pt x="7851659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3926011" y="0"/>
                  </a:moveTo>
                  <a:lnTo>
                    <a:pt x="0" y="0"/>
                  </a:lnTo>
                  <a:lnTo>
                    <a:pt x="0" y="1173662"/>
                  </a:lnTo>
                  <a:lnTo>
                    <a:pt x="4834663" y="1173662"/>
                  </a:lnTo>
                  <a:lnTo>
                    <a:pt x="3926011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58174" y="685800"/>
            <a:ext cx="3457363" cy="1149350"/>
          </a:xfrm>
          <a:custGeom>
            <a:avLst/>
            <a:gdLst/>
            <a:ahLst/>
            <a:cxnLst/>
            <a:rect l="l" t="t" r="r" b="b"/>
            <a:pathLst>
              <a:path w="5186044" h="1724025">
                <a:moveTo>
                  <a:pt x="868932" y="1724024"/>
                </a:moveTo>
                <a:lnTo>
                  <a:pt x="859705" y="1724024"/>
                </a:lnTo>
                <a:lnTo>
                  <a:pt x="0" y="864319"/>
                </a:lnTo>
                <a:lnTo>
                  <a:pt x="864319" y="0"/>
                </a:lnTo>
                <a:lnTo>
                  <a:pt x="1728638" y="864319"/>
                </a:lnTo>
                <a:lnTo>
                  <a:pt x="868932" y="1724024"/>
                </a:lnTo>
                <a:close/>
              </a:path>
              <a:path w="5186044" h="1724025">
                <a:moveTo>
                  <a:pt x="2597571" y="1724024"/>
                </a:moveTo>
                <a:lnTo>
                  <a:pt x="2588343" y="1724024"/>
                </a:lnTo>
                <a:lnTo>
                  <a:pt x="1728638" y="864319"/>
                </a:lnTo>
                <a:lnTo>
                  <a:pt x="2592957" y="0"/>
                </a:lnTo>
                <a:lnTo>
                  <a:pt x="3457276" y="864319"/>
                </a:lnTo>
                <a:lnTo>
                  <a:pt x="2597571" y="1724024"/>
                </a:lnTo>
                <a:close/>
              </a:path>
              <a:path w="5186044" h="1724025">
                <a:moveTo>
                  <a:pt x="4326209" y="1724024"/>
                </a:moveTo>
                <a:lnTo>
                  <a:pt x="4316982" y="1724024"/>
                </a:lnTo>
                <a:lnTo>
                  <a:pt x="3457276" y="864319"/>
                </a:lnTo>
                <a:lnTo>
                  <a:pt x="4321595" y="0"/>
                </a:lnTo>
                <a:lnTo>
                  <a:pt x="5185915" y="864319"/>
                </a:lnTo>
                <a:lnTo>
                  <a:pt x="4326209" y="1724024"/>
                </a:lnTo>
                <a:close/>
              </a:path>
            </a:pathLst>
          </a:custGeom>
          <a:solidFill>
            <a:srgbClr val="FFBD00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4361610" y="215225"/>
            <a:ext cx="3468793" cy="1406433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467">
              <a:spcBef>
                <a:spcPts val="87"/>
              </a:spcBef>
            </a:pPr>
            <a:r>
              <a:rPr sz="9067" spc="-540"/>
              <a:t>PAUSE...</a:t>
            </a:r>
            <a:endParaRPr sz="9067"/>
          </a:p>
        </p:txBody>
      </p:sp>
      <p:pic>
        <p:nvPicPr>
          <p:cNvPr id="11" name="object 11" descr="A cartoon of a robot with ellipsis on one side and a question mark on the other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09359"/>
            <a:ext cx="4038599" cy="2273299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185263" y="1422093"/>
            <a:ext cx="7757475" cy="4845228"/>
          </a:xfrm>
          <a:prstGeom prst="rect">
            <a:avLst/>
          </a:prstGeom>
        </p:spPr>
        <p:txBody>
          <a:bodyPr vert="horz" wrap="square" lIns="0" tIns="53649" rIns="0" bIns="0" rtlCol="0">
            <a:spAutoFit/>
          </a:bodyPr>
          <a:lstStyle/>
          <a:p>
            <a:pPr marL="4098495">
              <a:spcBef>
                <a:spcPts val="63"/>
              </a:spcBef>
            </a:pPr>
            <a:r>
              <a:rPr sz="5900" b="0" spc="-367">
                <a:latin typeface="Calibri"/>
                <a:cs typeface="Calibri"/>
              </a:rPr>
              <a:t>AI</a:t>
            </a:r>
            <a:r>
              <a:rPr sz="5900" b="0" spc="50">
                <a:latin typeface="Calibri"/>
                <a:cs typeface="Calibri"/>
              </a:rPr>
              <a:t> </a:t>
            </a:r>
            <a:r>
              <a:rPr sz="5900" b="0" spc="-370">
                <a:latin typeface="Calibri"/>
                <a:cs typeface="Calibri"/>
              </a:rPr>
              <a:t>ASSISTANT</a:t>
            </a:r>
            <a:r>
              <a:rPr sz="5900" b="0" spc="50">
                <a:latin typeface="Calibri"/>
                <a:cs typeface="Calibri"/>
              </a:rPr>
              <a:t> </a:t>
            </a:r>
            <a:r>
              <a:rPr sz="5900" b="0" spc="-303">
                <a:latin typeface="Calibri"/>
                <a:cs typeface="Calibri"/>
              </a:rPr>
              <a:t>VS</a:t>
            </a:r>
            <a:r>
              <a:rPr sz="5900" b="0" spc="50">
                <a:latin typeface="Calibri"/>
                <a:cs typeface="Calibri"/>
              </a:rPr>
              <a:t> </a:t>
            </a:r>
            <a:r>
              <a:rPr sz="5900" b="0" spc="-367">
                <a:latin typeface="Calibri"/>
                <a:cs typeface="Calibri"/>
              </a:rPr>
              <a:t>AI</a:t>
            </a:r>
            <a:r>
              <a:rPr sz="5900" b="0" spc="50">
                <a:latin typeface="Calibri"/>
                <a:cs typeface="Calibri"/>
              </a:rPr>
              <a:t> </a:t>
            </a:r>
            <a:r>
              <a:rPr sz="5900" b="0" spc="-683">
                <a:latin typeface="Calibri"/>
                <a:cs typeface="Calibri"/>
              </a:rPr>
              <a:t>AGENT</a:t>
            </a:r>
            <a:endParaRPr sz="5900">
              <a:latin typeface="Calibri"/>
              <a:cs typeface="Calibri"/>
            </a:endParaRPr>
          </a:p>
          <a:p>
            <a:pPr marL="4796183" marR="713352" indent="-704462">
              <a:lnSpc>
                <a:spcPts val="3340"/>
              </a:lnSpc>
              <a:spcBef>
                <a:spcPts val="6737"/>
              </a:spcBef>
            </a:pPr>
            <a:r>
              <a:rPr sz="3067" b="0" spc="-397">
                <a:latin typeface="Calibri"/>
                <a:cs typeface="Calibri"/>
              </a:rPr>
              <a:t>WE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257">
                <a:latin typeface="Calibri"/>
                <a:cs typeface="Calibri"/>
              </a:rPr>
              <a:t>ARE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303">
                <a:latin typeface="Calibri"/>
                <a:cs typeface="Calibri"/>
              </a:rPr>
              <a:t>TRAINING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303">
                <a:latin typeface="Calibri"/>
                <a:cs typeface="Calibri"/>
              </a:rPr>
              <a:t>THE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197">
                <a:latin typeface="Calibri"/>
                <a:cs typeface="Calibri"/>
              </a:rPr>
              <a:t>AI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417">
                <a:latin typeface="Calibri"/>
                <a:cs typeface="Calibri"/>
              </a:rPr>
              <a:t>TO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343">
                <a:latin typeface="Calibri"/>
                <a:cs typeface="Calibri"/>
              </a:rPr>
              <a:t>GUIDE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303">
                <a:latin typeface="Calibri"/>
                <a:cs typeface="Calibri"/>
              </a:rPr>
              <a:t>THE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427">
                <a:latin typeface="Calibri"/>
                <a:cs typeface="Calibri"/>
              </a:rPr>
              <a:t>USER—</a:t>
            </a:r>
            <a:r>
              <a:rPr sz="3067" b="0" spc="-440">
                <a:latin typeface="Calibri"/>
                <a:cs typeface="Calibri"/>
              </a:rPr>
              <a:t>NOT</a:t>
            </a:r>
            <a:r>
              <a:rPr sz="3067" b="0" spc="23">
                <a:latin typeface="Calibri"/>
                <a:cs typeface="Calibri"/>
              </a:rPr>
              <a:t> </a:t>
            </a:r>
            <a:r>
              <a:rPr sz="3067" b="0" spc="-417">
                <a:latin typeface="Calibri"/>
                <a:cs typeface="Calibri"/>
              </a:rPr>
              <a:t>TO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263">
                <a:latin typeface="Calibri"/>
                <a:cs typeface="Calibri"/>
              </a:rPr>
              <a:t>ACT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517">
                <a:latin typeface="Calibri"/>
                <a:cs typeface="Calibri"/>
              </a:rPr>
              <a:t>ON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303">
                <a:latin typeface="Calibri"/>
                <a:cs typeface="Calibri"/>
              </a:rPr>
              <a:t>THE</a:t>
            </a:r>
            <a:r>
              <a:rPr sz="3067" b="0" spc="23">
                <a:latin typeface="Calibri"/>
                <a:cs typeface="Calibri"/>
              </a:rPr>
              <a:t> </a:t>
            </a:r>
            <a:r>
              <a:rPr sz="3067" b="0" spc="-177">
                <a:latin typeface="Calibri"/>
                <a:cs typeface="Calibri"/>
              </a:rPr>
              <a:t>USER’S</a:t>
            </a:r>
            <a:r>
              <a:rPr sz="3067" b="0" spc="27">
                <a:latin typeface="Calibri"/>
                <a:cs typeface="Calibri"/>
              </a:rPr>
              <a:t> </a:t>
            </a:r>
            <a:r>
              <a:rPr sz="3067" b="0" spc="-223">
                <a:latin typeface="Calibri"/>
                <a:cs typeface="Calibri"/>
              </a:rPr>
              <a:t>BEHALF.</a:t>
            </a:r>
            <a:endParaRPr sz="3067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51974"/>
            <a:ext cx="12192000" cy="3840057"/>
          </a:xfrm>
          <a:custGeom>
            <a:avLst/>
            <a:gdLst/>
            <a:ahLst/>
            <a:cxnLst/>
            <a:rect l="l" t="t" r="r" b="b"/>
            <a:pathLst>
              <a:path w="18288000" h="5760084">
                <a:moveTo>
                  <a:pt x="18287999" y="5760047"/>
                </a:moveTo>
                <a:lnTo>
                  <a:pt x="0" y="576004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5760047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774" y="726617"/>
            <a:ext cx="2539153" cy="480907"/>
          </a:xfrm>
          <a:custGeom>
            <a:avLst/>
            <a:gdLst/>
            <a:ahLst/>
            <a:cxnLst/>
            <a:rect l="l" t="t" r="r" b="b"/>
            <a:pathLst>
              <a:path w="3808729" h="721360">
                <a:moveTo>
                  <a:pt x="428781" y="721164"/>
                </a:moveTo>
                <a:lnTo>
                  <a:pt x="0" y="721164"/>
                </a:lnTo>
                <a:lnTo>
                  <a:pt x="558490" y="0"/>
                </a:lnTo>
                <a:lnTo>
                  <a:pt x="987271" y="0"/>
                </a:lnTo>
                <a:lnTo>
                  <a:pt x="428781" y="721164"/>
                </a:lnTo>
                <a:close/>
              </a:path>
              <a:path w="3808729" h="721360">
                <a:moveTo>
                  <a:pt x="1246689" y="721164"/>
                </a:moveTo>
                <a:lnTo>
                  <a:pt x="817908" y="721164"/>
                </a:lnTo>
                <a:lnTo>
                  <a:pt x="1376398" y="0"/>
                </a:lnTo>
                <a:lnTo>
                  <a:pt x="1805180" y="0"/>
                </a:lnTo>
                <a:lnTo>
                  <a:pt x="1246689" y="721164"/>
                </a:lnTo>
                <a:close/>
              </a:path>
              <a:path w="3808729" h="721360">
                <a:moveTo>
                  <a:pt x="2064597" y="721164"/>
                </a:moveTo>
                <a:lnTo>
                  <a:pt x="1636295" y="721164"/>
                </a:lnTo>
                <a:lnTo>
                  <a:pt x="2194785" y="0"/>
                </a:lnTo>
                <a:lnTo>
                  <a:pt x="2623566" y="0"/>
                </a:lnTo>
                <a:lnTo>
                  <a:pt x="2064597" y="721164"/>
                </a:lnTo>
                <a:close/>
              </a:path>
              <a:path w="3808729" h="721360">
                <a:moveTo>
                  <a:pt x="3250135" y="721164"/>
                </a:moveTo>
                <a:lnTo>
                  <a:pt x="2453725" y="721164"/>
                </a:lnTo>
                <a:lnTo>
                  <a:pt x="3012216" y="0"/>
                </a:lnTo>
                <a:lnTo>
                  <a:pt x="3808625" y="0"/>
                </a:lnTo>
                <a:lnTo>
                  <a:pt x="3250135" y="7211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0"/>
            <a:ext cx="6556163" cy="969433"/>
            <a:chOff x="0" y="0"/>
            <a:chExt cx="9834245" cy="145415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834245" cy="956310"/>
            </a:xfrm>
            <a:custGeom>
              <a:avLst/>
              <a:gdLst/>
              <a:ahLst/>
              <a:cxnLst/>
              <a:rect l="l" t="t" r="r" b="b"/>
              <a:pathLst>
                <a:path w="9834245" h="956310">
                  <a:moveTo>
                    <a:pt x="9833618" y="955917"/>
                  </a:moveTo>
                  <a:lnTo>
                    <a:pt x="0" y="955917"/>
                  </a:lnTo>
                  <a:lnTo>
                    <a:pt x="0" y="0"/>
                  </a:lnTo>
                  <a:lnTo>
                    <a:pt x="8877718" y="0"/>
                  </a:lnTo>
                  <a:lnTo>
                    <a:pt x="9833618" y="955768"/>
                  </a:lnTo>
                  <a:lnTo>
                    <a:pt x="9833618" y="955917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6125210" cy="1454150"/>
            </a:xfrm>
            <a:custGeom>
              <a:avLst/>
              <a:gdLst/>
              <a:ahLst/>
              <a:cxnLst/>
              <a:rect l="l" t="t" r="r" b="b"/>
              <a:pathLst>
                <a:path w="6125210" h="1454150">
                  <a:moveTo>
                    <a:pt x="4999410" y="1453971"/>
                  </a:moveTo>
                  <a:lnTo>
                    <a:pt x="0" y="1453971"/>
                  </a:lnTo>
                  <a:lnTo>
                    <a:pt x="0" y="0"/>
                  </a:lnTo>
                  <a:lnTo>
                    <a:pt x="6125079" y="0"/>
                  </a:lnTo>
                  <a:lnTo>
                    <a:pt x="4999410" y="1453971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" name="object 7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342" y="135197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5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5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5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53391" y="135197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4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4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4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10300907" cy="2367444"/>
          </a:xfrm>
          <a:prstGeom prst="rect">
            <a:avLst/>
          </a:prstGeom>
        </p:spPr>
        <p:txBody>
          <a:bodyPr vert="horz" wrap="square" lIns="0" tIns="1247268" rIns="0" bIns="0" rtlCol="0">
            <a:spAutoFit/>
          </a:bodyPr>
          <a:lstStyle/>
          <a:p>
            <a:pPr marL="2189166">
              <a:spcBef>
                <a:spcPts val="63"/>
              </a:spcBef>
            </a:pPr>
            <a:r>
              <a:rPr sz="7200" spc="-890">
                <a:hlinkClick r:id="rId2"/>
              </a:rPr>
              <a:t>DEMO</a:t>
            </a:r>
            <a:r>
              <a:rPr sz="7200" spc="63">
                <a:hlinkClick r:id="rId2"/>
              </a:rPr>
              <a:t> </a:t>
            </a:r>
            <a:r>
              <a:rPr sz="7200" spc="-557">
                <a:hlinkClick r:id="rId2"/>
              </a:rPr>
              <a:t>SCREENSHOTS</a:t>
            </a:r>
            <a:endParaRPr sz="7200"/>
          </a:p>
        </p:txBody>
      </p:sp>
      <p:pic>
        <p:nvPicPr>
          <p:cNvPr id="9" name="object 9" descr="A screen shot of the AI assistant building a training manual to sit in a chair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41" y="2310784"/>
            <a:ext cx="4952999" cy="4019549"/>
          </a:xfrm>
          <a:prstGeom prst="rect">
            <a:avLst/>
          </a:prstGeom>
        </p:spPr>
      </p:pic>
      <p:pic>
        <p:nvPicPr>
          <p:cNvPr id="10" name="object 10" descr="Working example where the AI assistant is making sure it understands the intended audience for AI awareness.">
            <a:hlinkClick r:id="rId2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461" y="2310784"/>
            <a:ext cx="6127749" cy="31813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86759"/>
            <a:ext cx="12192000" cy="3840057"/>
          </a:xfrm>
          <a:custGeom>
            <a:avLst/>
            <a:gdLst/>
            <a:ahLst/>
            <a:cxnLst/>
            <a:rect l="l" t="t" r="r" b="b"/>
            <a:pathLst>
              <a:path w="18288000" h="5760084">
                <a:moveTo>
                  <a:pt x="18287999" y="5760047"/>
                </a:moveTo>
                <a:lnTo>
                  <a:pt x="0" y="576004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5760047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774" y="726617"/>
            <a:ext cx="2539153" cy="480907"/>
          </a:xfrm>
          <a:custGeom>
            <a:avLst/>
            <a:gdLst/>
            <a:ahLst/>
            <a:cxnLst/>
            <a:rect l="l" t="t" r="r" b="b"/>
            <a:pathLst>
              <a:path w="3808729" h="721360">
                <a:moveTo>
                  <a:pt x="428781" y="721164"/>
                </a:moveTo>
                <a:lnTo>
                  <a:pt x="0" y="721164"/>
                </a:lnTo>
                <a:lnTo>
                  <a:pt x="558490" y="0"/>
                </a:lnTo>
                <a:lnTo>
                  <a:pt x="987271" y="0"/>
                </a:lnTo>
                <a:lnTo>
                  <a:pt x="428781" y="721164"/>
                </a:lnTo>
                <a:close/>
              </a:path>
              <a:path w="3808729" h="721360">
                <a:moveTo>
                  <a:pt x="1246689" y="721164"/>
                </a:moveTo>
                <a:lnTo>
                  <a:pt x="817908" y="721164"/>
                </a:lnTo>
                <a:lnTo>
                  <a:pt x="1376398" y="0"/>
                </a:lnTo>
                <a:lnTo>
                  <a:pt x="1805180" y="0"/>
                </a:lnTo>
                <a:lnTo>
                  <a:pt x="1246689" y="721164"/>
                </a:lnTo>
                <a:close/>
              </a:path>
              <a:path w="3808729" h="721360">
                <a:moveTo>
                  <a:pt x="2064597" y="721164"/>
                </a:moveTo>
                <a:lnTo>
                  <a:pt x="1636295" y="721164"/>
                </a:lnTo>
                <a:lnTo>
                  <a:pt x="2194785" y="0"/>
                </a:lnTo>
                <a:lnTo>
                  <a:pt x="2623566" y="0"/>
                </a:lnTo>
                <a:lnTo>
                  <a:pt x="2064597" y="721164"/>
                </a:lnTo>
                <a:close/>
              </a:path>
              <a:path w="3808729" h="721360">
                <a:moveTo>
                  <a:pt x="3250135" y="721164"/>
                </a:moveTo>
                <a:lnTo>
                  <a:pt x="2453725" y="721164"/>
                </a:lnTo>
                <a:lnTo>
                  <a:pt x="3012216" y="0"/>
                </a:lnTo>
                <a:lnTo>
                  <a:pt x="3808625" y="0"/>
                </a:lnTo>
                <a:lnTo>
                  <a:pt x="3250135" y="7211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9816164" cy="2367444"/>
          </a:xfrm>
          <a:prstGeom prst="rect">
            <a:avLst/>
          </a:prstGeom>
        </p:spPr>
        <p:txBody>
          <a:bodyPr vert="horz" wrap="square" lIns="0" tIns="1247268" rIns="0" bIns="0" rtlCol="0">
            <a:spAutoFit/>
          </a:bodyPr>
          <a:lstStyle/>
          <a:p>
            <a:pPr marL="2189166">
              <a:spcBef>
                <a:spcPts val="63"/>
              </a:spcBef>
            </a:pPr>
            <a:r>
              <a:rPr sz="7200" spc="-890">
                <a:hlinkClick r:id="rId2"/>
              </a:rPr>
              <a:t>DEMO</a:t>
            </a:r>
            <a:r>
              <a:rPr sz="7200" spc="63">
                <a:hlinkClick r:id="rId2"/>
              </a:rPr>
              <a:t> </a:t>
            </a:r>
            <a:r>
              <a:rPr sz="7200" spc="-557">
                <a:hlinkClick r:id="rId2"/>
              </a:rPr>
              <a:t>SCREENSHOTS</a:t>
            </a:r>
            <a:endParaRPr sz="7200"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0"/>
            <a:ext cx="6556163" cy="969433"/>
            <a:chOff x="0" y="0"/>
            <a:chExt cx="9834245" cy="145415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834245" cy="956310"/>
            </a:xfrm>
            <a:custGeom>
              <a:avLst/>
              <a:gdLst/>
              <a:ahLst/>
              <a:cxnLst/>
              <a:rect l="l" t="t" r="r" b="b"/>
              <a:pathLst>
                <a:path w="9834245" h="956310">
                  <a:moveTo>
                    <a:pt x="9833618" y="955917"/>
                  </a:moveTo>
                  <a:lnTo>
                    <a:pt x="0" y="955917"/>
                  </a:lnTo>
                  <a:lnTo>
                    <a:pt x="0" y="0"/>
                  </a:lnTo>
                  <a:lnTo>
                    <a:pt x="8877718" y="0"/>
                  </a:lnTo>
                  <a:lnTo>
                    <a:pt x="9833618" y="955768"/>
                  </a:lnTo>
                  <a:lnTo>
                    <a:pt x="9833618" y="955917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6125210" cy="1454150"/>
            </a:xfrm>
            <a:custGeom>
              <a:avLst/>
              <a:gdLst/>
              <a:ahLst/>
              <a:cxnLst/>
              <a:rect l="l" t="t" r="r" b="b"/>
              <a:pathLst>
                <a:path w="6125210" h="1454150">
                  <a:moveTo>
                    <a:pt x="4999410" y="1453971"/>
                  </a:moveTo>
                  <a:lnTo>
                    <a:pt x="0" y="1453971"/>
                  </a:lnTo>
                  <a:lnTo>
                    <a:pt x="0" y="0"/>
                  </a:lnTo>
                  <a:lnTo>
                    <a:pt x="6125079" y="0"/>
                  </a:lnTo>
                  <a:lnTo>
                    <a:pt x="4999410" y="1453971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" name="object 7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342" y="135197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5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5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5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53391" y="135197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4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4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4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pic>
        <p:nvPicPr>
          <p:cNvPr id="9" name="object 9" descr="Story board for the development of the training to sit in a chair, it includes a chair safety refresher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53" y="2381491"/>
            <a:ext cx="8724899" cy="39496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51974"/>
            <a:ext cx="12192000" cy="3840057"/>
          </a:xfrm>
          <a:custGeom>
            <a:avLst/>
            <a:gdLst/>
            <a:ahLst/>
            <a:cxnLst/>
            <a:rect l="l" t="t" r="r" b="b"/>
            <a:pathLst>
              <a:path w="18288000" h="5760084">
                <a:moveTo>
                  <a:pt x="18287999" y="5760047"/>
                </a:moveTo>
                <a:lnTo>
                  <a:pt x="0" y="576004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5760047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774" y="726617"/>
            <a:ext cx="2539153" cy="480907"/>
          </a:xfrm>
          <a:custGeom>
            <a:avLst/>
            <a:gdLst/>
            <a:ahLst/>
            <a:cxnLst/>
            <a:rect l="l" t="t" r="r" b="b"/>
            <a:pathLst>
              <a:path w="3808729" h="721360">
                <a:moveTo>
                  <a:pt x="428781" y="721164"/>
                </a:moveTo>
                <a:lnTo>
                  <a:pt x="0" y="721164"/>
                </a:lnTo>
                <a:lnTo>
                  <a:pt x="558490" y="0"/>
                </a:lnTo>
                <a:lnTo>
                  <a:pt x="987271" y="0"/>
                </a:lnTo>
                <a:lnTo>
                  <a:pt x="428781" y="721164"/>
                </a:lnTo>
                <a:close/>
              </a:path>
              <a:path w="3808729" h="721360">
                <a:moveTo>
                  <a:pt x="1246689" y="721164"/>
                </a:moveTo>
                <a:lnTo>
                  <a:pt x="817908" y="721164"/>
                </a:lnTo>
                <a:lnTo>
                  <a:pt x="1376398" y="0"/>
                </a:lnTo>
                <a:lnTo>
                  <a:pt x="1805180" y="0"/>
                </a:lnTo>
                <a:lnTo>
                  <a:pt x="1246689" y="721164"/>
                </a:lnTo>
                <a:close/>
              </a:path>
              <a:path w="3808729" h="721360">
                <a:moveTo>
                  <a:pt x="2064597" y="721164"/>
                </a:moveTo>
                <a:lnTo>
                  <a:pt x="1636295" y="721164"/>
                </a:lnTo>
                <a:lnTo>
                  <a:pt x="2194785" y="0"/>
                </a:lnTo>
                <a:lnTo>
                  <a:pt x="2623566" y="0"/>
                </a:lnTo>
                <a:lnTo>
                  <a:pt x="2064597" y="721164"/>
                </a:lnTo>
                <a:close/>
              </a:path>
              <a:path w="3808729" h="721360">
                <a:moveTo>
                  <a:pt x="3250135" y="721164"/>
                </a:moveTo>
                <a:lnTo>
                  <a:pt x="2453725" y="721164"/>
                </a:lnTo>
                <a:lnTo>
                  <a:pt x="3012216" y="0"/>
                </a:lnTo>
                <a:lnTo>
                  <a:pt x="3808625" y="0"/>
                </a:lnTo>
                <a:lnTo>
                  <a:pt x="3250135" y="7211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0"/>
            <a:ext cx="6556163" cy="969433"/>
            <a:chOff x="0" y="0"/>
            <a:chExt cx="9834245" cy="145415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834245" cy="956310"/>
            </a:xfrm>
            <a:custGeom>
              <a:avLst/>
              <a:gdLst/>
              <a:ahLst/>
              <a:cxnLst/>
              <a:rect l="l" t="t" r="r" b="b"/>
              <a:pathLst>
                <a:path w="9834245" h="956310">
                  <a:moveTo>
                    <a:pt x="9833618" y="955917"/>
                  </a:moveTo>
                  <a:lnTo>
                    <a:pt x="0" y="955917"/>
                  </a:lnTo>
                  <a:lnTo>
                    <a:pt x="0" y="0"/>
                  </a:lnTo>
                  <a:lnTo>
                    <a:pt x="8877718" y="0"/>
                  </a:lnTo>
                  <a:lnTo>
                    <a:pt x="9833618" y="955768"/>
                  </a:lnTo>
                  <a:lnTo>
                    <a:pt x="9833618" y="955917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6125210" cy="1454150"/>
            </a:xfrm>
            <a:custGeom>
              <a:avLst/>
              <a:gdLst/>
              <a:ahLst/>
              <a:cxnLst/>
              <a:rect l="l" t="t" r="r" b="b"/>
              <a:pathLst>
                <a:path w="6125210" h="1454150">
                  <a:moveTo>
                    <a:pt x="4999410" y="1453971"/>
                  </a:moveTo>
                  <a:lnTo>
                    <a:pt x="0" y="1453971"/>
                  </a:lnTo>
                  <a:lnTo>
                    <a:pt x="0" y="0"/>
                  </a:lnTo>
                  <a:lnTo>
                    <a:pt x="6125079" y="0"/>
                  </a:lnTo>
                  <a:lnTo>
                    <a:pt x="4999410" y="1453971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" name="object 7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342" y="135197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5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5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5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>
            <a:hlinkClick r:id="rId2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53391" y="135197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4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4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4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10374361" cy="2367444"/>
          </a:xfrm>
          <a:prstGeom prst="rect">
            <a:avLst/>
          </a:prstGeom>
        </p:spPr>
        <p:txBody>
          <a:bodyPr vert="horz" wrap="square" lIns="0" tIns="1247268" rIns="0" bIns="0" rtlCol="0">
            <a:spAutoFit/>
          </a:bodyPr>
          <a:lstStyle/>
          <a:p>
            <a:pPr marL="2189166">
              <a:spcBef>
                <a:spcPts val="63"/>
              </a:spcBef>
            </a:pPr>
            <a:r>
              <a:rPr sz="7200" spc="-890">
                <a:hlinkClick r:id="rId2"/>
              </a:rPr>
              <a:t>DEMO</a:t>
            </a:r>
            <a:r>
              <a:rPr sz="7200" spc="63">
                <a:hlinkClick r:id="rId2"/>
              </a:rPr>
              <a:t> </a:t>
            </a:r>
            <a:r>
              <a:rPr sz="7200" spc="-557">
                <a:hlinkClick r:id="rId2"/>
              </a:rPr>
              <a:t>SCREENSHOTS</a:t>
            </a:r>
            <a:endParaRPr sz="7200"/>
          </a:p>
        </p:txBody>
      </p:sp>
      <p:pic>
        <p:nvPicPr>
          <p:cNvPr id="9" name="object 9" descr="VA DMV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19" y="2381491"/>
            <a:ext cx="3848099" cy="3181349"/>
          </a:xfrm>
          <a:prstGeom prst="rect">
            <a:avLst/>
          </a:prstGeom>
        </p:spPr>
      </p:pic>
      <p:pic>
        <p:nvPicPr>
          <p:cNvPr id="10" name="object 10" descr="Attached VA DMV AI content disclaimer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729" y="3429001"/>
            <a:ext cx="4203699" cy="3136899"/>
          </a:xfrm>
          <a:prstGeom prst="rect">
            <a:avLst/>
          </a:prstGeom>
        </p:spPr>
      </p:pic>
      <p:pic>
        <p:nvPicPr>
          <p:cNvPr id="11" name="object 11" descr="Midpoint check in building the prompt">
            <a:hlinkClick r:id="rId2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771" y="2381491"/>
            <a:ext cx="3929228" cy="28638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2563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9"/>
                </a:lnTo>
                <a:lnTo>
                  <a:pt x="2292504" y="582919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9"/>
                </a:lnTo>
                <a:lnTo>
                  <a:pt x="1627909" y="582919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9"/>
                </a:lnTo>
                <a:lnTo>
                  <a:pt x="962925" y="582919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9"/>
                </a:lnTo>
                <a:lnTo>
                  <a:pt x="0" y="582919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4430715" y="678325"/>
            <a:ext cx="3451860" cy="1035390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457"/>
              <a:t>OBSTACLES</a:t>
            </a: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7532" y="6075559"/>
            <a:ext cx="5234517" cy="782743"/>
            <a:chOff x="10436297" y="9113337"/>
            <a:chExt cx="7851775" cy="1174115"/>
          </a:xfrm>
        </p:grpSpPr>
        <p:sp>
          <p:nvSpPr>
            <p:cNvPr id="4" name="object 4"/>
            <p:cNvSpPr/>
            <p:nvPr/>
          </p:nvSpPr>
          <p:spPr>
            <a:xfrm>
              <a:off x="10436297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0" y="0"/>
                  </a:moveTo>
                  <a:lnTo>
                    <a:pt x="7851700" y="0"/>
                  </a:lnTo>
                  <a:lnTo>
                    <a:pt x="7851700" y="768965"/>
                  </a:lnTo>
                  <a:lnTo>
                    <a:pt x="766541" y="768965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53293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908652" y="0"/>
                  </a:moveTo>
                  <a:lnTo>
                    <a:pt x="4834705" y="0"/>
                  </a:lnTo>
                  <a:lnTo>
                    <a:pt x="4834705" y="1173662"/>
                  </a:lnTo>
                  <a:lnTo>
                    <a:pt x="0" y="1173662"/>
                  </a:lnTo>
                  <a:lnTo>
                    <a:pt x="908652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847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348408" y="0"/>
                </a:moveTo>
                <a:lnTo>
                  <a:pt x="0" y="0"/>
                </a:lnTo>
                <a:lnTo>
                  <a:pt x="451429" y="582919"/>
                </a:lnTo>
                <a:lnTo>
                  <a:pt x="799837" y="582919"/>
                </a:lnTo>
                <a:lnTo>
                  <a:pt x="348408" y="0"/>
                </a:lnTo>
                <a:close/>
              </a:path>
              <a:path w="3092450" h="582929">
                <a:moveTo>
                  <a:pt x="1013003" y="0"/>
                </a:moveTo>
                <a:lnTo>
                  <a:pt x="664595" y="0"/>
                </a:lnTo>
                <a:lnTo>
                  <a:pt x="1116024" y="582919"/>
                </a:lnTo>
                <a:lnTo>
                  <a:pt x="1464432" y="582919"/>
                </a:lnTo>
                <a:lnTo>
                  <a:pt x="1013003" y="0"/>
                </a:lnTo>
                <a:close/>
              </a:path>
              <a:path w="3092450" h="582929">
                <a:moveTo>
                  <a:pt x="1677600" y="0"/>
                </a:moveTo>
                <a:lnTo>
                  <a:pt x="1329578" y="0"/>
                </a:lnTo>
                <a:lnTo>
                  <a:pt x="1781008" y="582919"/>
                </a:lnTo>
                <a:lnTo>
                  <a:pt x="2129416" y="582919"/>
                </a:lnTo>
                <a:lnTo>
                  <a:pt x="1677600" y="0"/>
                </a:lnTo>
                <a:close/>
              </a:path>
              <a:path w="3092450" h="582929">
                <a:moveTo>
                  <a:pt x="2640912" y="0"/>
                </a:moveTo>
                <a:lnTo>
                  <a:pt x="1993786" y="0"/>
                </a:lnTo>
                <a:lnTo>
                  <a:pt x="2445215" y="582919"/>
                </a:lnTo>
                <a:lnTo>
                  <a:pt x="3092341" y="582919"/>
                </a:lnTo>
                <a:lnTo>
                  <a:pt x="264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075559"/>
            <a:ext cx="5234517" cy="782743"/>
            <a:chOff x="0" y="9113337"/>
            <a:chExt cx="7851775" cy="1174115"/>
          </a:xfrm>
        </p:grpSpPr>
        <p:sp>
          <p:nvSpPr>
            <p:cNvPr id="8" name="object 8"/>
            <p:cNvSpPr/>
            <p:nvPr/>
          </p:nvSpPr>
          <p:spPr>
            <a:xfrm>
              <a:off x="0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7851659" y="0"/>
                  </a:moveTo>
                  <a:lnTo>
                    <a:pt x="0" y="0"/>
                  </a:lnTo>
                  <a:lnTo>
                    <a:pt x="0" y="768965"/>
                  </a:lnTo>
                  <a:lnTo>
                    <a:pt x="7085117" y="768965"/>
                  </a:lnTo>
                  <a:lnTo>
                    <a:pt x="7851659" y="2530"/>
                  </a:lnTo>
                  <a:lnTo>
                    <a:pt x="7851659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3926011" y="0"/>
                  </a:moveTo>
                  <a:lnTo>
                    <a:pt x="0" y="0"/>
                  </a:lnTo>
                  <a:lnTo>
                    <a:pt x="0" y="1173662"/>
                  </a:lnTo>
                  <a:lnTo>
                    <a:pt x="4834663" y="1173662"/>
                  </a:lnTo>
                  <a:lnTo>
                    <a:pt x="3926011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85263" y="1572253"/>
            <a:ext cx="12192000" cy="3472180"/>
            <a:chOff x="0" y="3080274"/>
            <a:chExt cx="18288000" cy="5208270"/>
          </a:xfrm>
        </p:grpSpPr>
        <p:sp>
          <p:nvSpPr>
            <p:cNvPr id="11" name="object 11"/>
            <p:cNvSpPr/>
            <p:nvPr/>
          </p:nvSpPr>
          <p:spPr>
            <a:xfrm>
              <a:off x="0" y="3080274"/>
              <a:ext cx="18288000" cy="5208270"/>
            </a:xfrm>
            <a:custGeom>
              <a:avLst/>
              <a:gdLst/>
              <a:ahLst/>
              <a:cxnLst/>
              <a:rect l="l" t="t" r="r" b="b"/>
              <a:pathLst>
                <a:path w="18288000" h="5208270">
                  <a:moveTo>
                    <a:pt x="18287998" y="5208191"/>
                  </a:moveTo>
                  <a:lnTo>
                    <a:pt x="0" y="5208191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5208191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32142" y="5331916"/>
              <a:ext cx="17265015" cy="598170"/>
            </a:xfrm>
            <a:custGeom>
              <a:avLst/>
              <a:gdLst/>
              <a:ahLst/>
              <a:cxnLst/>
              <a:rect l="l" t="t" r="r" b="b"/>
              <a:pathLst>
                <a:path w="17265015" h="598170">
                  <a:moveTo>
                    <a:pt x="499313" y="352412"/>
                  </a:moveTo>
                  <a:lnTo>
                    <a:pt x="249656" y="102755"/>
                  </a:lnTo>
                  <a:lnTo>
                    <a:pt x="0" y="352412"/>
                  </a:lnTo>
                  <a:lnTo>
                    <a:pt x="245630" y="598055"/>
                  </a:lnTo>
                  <a:lnTo>
                    <a:pt x="253669" y="598055"/>
                  </a:lnTo>
                  <a:lnTo>
                    <a:pt x="499313" y="352412"/>
                  </a:lnTo>
                  <a:close/>
                </a:path>
                <a:path w="17265015" h="598170">
                  <a:moveTo>
                    <a:pt x="998626" y="352412"/>
                  </a:moveTo>
                  <a:lnTo>
                    <a:pt x="748969" y="102755"/>
                  </a:lnTo>
                  <a:lnTo>
                    <a:pt x="499313" y="352412"/>
                  </a:lnTo>
                  <a:lnTo>
                    <a:pt x="744956" y="598055"/>
                  </a:lnTo>
                  <a:lnTo>
                    <a:pt x="752995" y="598055"/>
                  </a:lnTo>
                  <a:lnTo>
                    <a:pt x="998626" y="352412"/>
                  </a:lnTo>
                  <a:close/>
                </a:path>
                <a:path w="17265015" h="598170">
                  <a:moveTo>
                    <a:pt x="1497952" y="352412"/>
                  </a:moveTo>
                  <a:lnTo>
                    <a:pt x="1248295" y="102755"/>
                  </a:lnTo>
                  <a:lnTo>
                    <a:pt x="998626" y="352412"/>
                  </a:lnTo>
                  <a:lnTo>
                    <a:pt x="1244269" y="598055"/>
                  </a:lnTo>
                  <a:lnTo>
                    <a:pt x="1252308" y="598055"/>
                  </a:lnTo>
                  <a:lnTo>
                    <a:pt x="1497952" y="352412"/>
                  </a:lnTo>
                  <a:close/>
                </a:path>
                <a:path w="17265015" h="598170">
                  <a:moveTo>
                    <a:pt x="16266236" y="249656"/>
                  </a:moveTo>
                  <a:lnTo>
                    <a:pt x="16016580" y="0"/>
                  </a:lnTo>
                  <a:lnTo>
                    <a:pt x="15766923" y="249656"/>
                  </a:lnTo>
                  <a:lnTo>
                    <a:pt x="16012567" y="495300"/>
                  </a:lnTo>
                  <a:lnTo>
                    <a:pt x="16020593" y="495300"/>
                  </a:lnTo>
                  <a:lnTo>
                    <a:pt x="16266236" y="249656"/>
                  </a:lnTo>
                  <a:close/>
                </a:path>
                <a:path w="17265015" h="598170">
                  <a:moveTo>
                    <a:pt x="16765562" y="249656"/>
                  </a:moveTo>
                  <a:lnTo>
                    <a:pt x="16515893" y="0"/>
                  </a:lnTo>
                  <a:lnTo>
                    <a:pt x="16266236" y="249656"/>
                  </a:lnTo>
                  <a:lnTo>
                    <a:pt x="16511880" y="495300"/>
                  </a:lnTo>
                  <a:lnTo>
                    <a:pt x="16519919" y="495300"/>
                  </a:lnTo>
                  <a:lnTo>
                    <a:pt x="16765562" y="249656"/>
                  </a:lnTo>
                  <a:close/>
                </a:path>
                <a:path w="17265015" h="598170">
                  <a:moveTo>
                    <a:pt x="17264876" y="249656"/>
                  </a:moveTo>
                  <a:lnTo>
                    <a:pt x="17015219" y="0"/>
                  </a:lnTo>
                  <a:lnTo>
                    <a:pt x="16765562" y="249656"/>
                  </a:lnTo>
                  <a:lnTo>
                    <a:pt x="17011193" y="495300"/>
                  </a:lnTo>
                  <a:lnTo>
                    <a:pt x="17019232" y="495300"/>
                  </a:lnTo>
                  <a:lnTo>
                    <a:pt x="17264876" y="249656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7650" y="3931769"/>
              <a:ext cx="85725" cy="857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7650" y="5074769"/>
              <a:ext cx="85725" cy="857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7650" y="6598769"/>
              <a:ext cx="85725" cy="857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7650" y="7741768"/>
              <a:ext cx="85725" cy="8572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xfrm>
            <a:off x="185263" y="1422094"/>
            <a:ext cx="7757475" cy="4122205"/>
          </a:xfrm>
          <a:prstGeom prst="rect">
            <a:avLst/>
          </a:prstGeom>
        </p:spPr>
        <p:txBody>
          <a:bodyPr vert="horz" wrap="square" lIns="0" tIns="140639" rIns="0" bIns="0" rtlCol="0">
            <a:spAutoFit/>
          </a:bodyPr>
          <a:lstStyle/>
          <a:p>
            <a:pPr marL="1228151">
              <a:spcBef>
                <a:spcPts val="343"/>
              </a:spcBef>
            </a:pPr>
            <a:r>
              <a:rPr spc="-97"/>
              <a:t>Scope</a:t>
            </a:r>
            <a:r>
              <a:rPr spc="-47"/>
              <a:t> </a:t>
            </a:r>
            <a:r>
              <a:rPr spc="-30"/>
              <a:t>Clarification</a:t>
            </a:r>
          </a:p>
          <a:p>
            <a:pPr marL="1583346">
              <a:spcBef>
                <a:spcPts val="280"/>
              </a:spcBef>
            </a:pPr>
            <a:r>
              <a:rPr spc="-83"/>
              <a:t>Defining</a:t>
            </a:r>
            <a:r>
              <a:rPr spc="-50"/>
              <a:t> </a:t>
            </a:r>
            <a:r>
              <a:rPr spc="-93"/>
              <a:t>the</a:t>
            </a:r>
            <a:r>
              <a:rPr spc="-50"/>
              <a:t> </a:t>
            </a:r>
            <a:r>
              <a:rPr spc="-100"/>
              <a:t>project’s</a:t>
            </a:r>
            <a:r>
              <a:rPr spc="-53"/>
              <a:t> </a:t>
            </a:r>
            <a:r>
              <a:rPr spc="-93"/>
              <a:t>precise</a:t>
            </a:r>
            <a:r>
              <a:rPr spc="-50"/>
              <a:t> </a:t>
            </a:r>
            <a:r>
              <a:rPr spc="-93"/>
              <a:t>scope</a:t>
            </a:r>
            <a:r>
              <a:rPr spc="-50"/>
              <a:t> </a:t>
            </a:r>
            <a:r>
              <a:rPr spc="-117"/>
              <a:t>and</a:t>
            </a:r>
            <a:r>
              <a:rPr spc="-50"/>
              <a:t> </a:t>
            </a:r>
            <a:r>
              <a:rPr spc="-93"/>
              <a:t>final</a:t>
            </a:r>
            <a:r>
              <a:rPr spc="-50"/>
              <a:t> </a:t>
            </a:r>
            <a:r>
              <a:rPr spc="-97"/>
              <a:t>deliverables</a:t>
            </a:r>
            <a:r>
              <a:rPr spc="-53"/>
              <a:t> </a:t>
            </a:r>
            <a:r>
              <a:rPr spc="-100"/>
              <a:t>required</a:t>
            </a:r>
            <a:r>
              <a:rPr spc="-50"/>
              <a:t> </a:t>
            </a:r>
            <a:r>
              <a:rPr spc="-93"/>
              <a:t>additional</a:t>
            </a:r>
            <a:r>
              <a:rPr spc="-50"/>
              <a:t> </a:t>
            </a:r>
            <a:r>
              <a:rPr spc="-103"/>
              <a:t>time</a:t>
            </a:r>
            <a:r>
              <a:rPr spc="-50"/>
              <a:t> </a:t>
            </a:r>
            <a:r>
              <a:rPr spc="-117"/>
              <a:t>and</a:t>
            </a:r>
            <a:r>
              <a:rPr spc="-53"/>
              <a:t> </a:t>
            </a:r>
            <a:r>
              <a:rPr spc="-103"/>
              <a:t>stakeholder</a:t>
            </a:r>
            <a:r>
              <a:rPr spc="-83"/>
              <a:t> </a:t>
            </a:r>
            <a:r>
              <a:rPr spc="-13"/>
              <a:t>alignment.</a:t>
            </a:r>
          </a:p>
          <a:p>
            <a:pPr marL="1219684">
              <a:spcBef>
                <a:spcPts val="550"/>
              </a:spcBef>
            </a:pPr>
            <a:endParaRPr spc="-13"/>
          </a:p>
          <a:p>
            <a:pPr marL="1228151"/>
            <a:r>
              <a:rPr spc="-97"/>
              <a:t>Limited</a:t>
            </a:r>
            <a:r>
              <a:rPr spc="-76"/>
              <a:t> </a:t>
            </a:r>
            <a:r>
              <a:rPr spc="-7"/>
              <a:t>Timeline</a:t>
            </a:r>
          </a:p>
          <a:p>
            <a:pPr marL="1538894" marR="798023" indent="38525">
              <a:lnSpc>
                <a:spcPct val="116300"/>
              </a:lnSpc>
            </a:pPr>
            <a:r>
              <a:rPr spc="-80"/>
              <a:t>The</a:t>
            </a:r>
            <a:r>
              <a:rPr spc="-57"/>
              <a:t> </a:t>
            </a:r>
            <a:r>
              <a:rPr spc="-83"/>
              <a:t>full</a:t>
            </a:r>
            <a:r>
              <a:rPr spc="-57"/>
              <a:t> </a:t>
            </a:r>
            <a:r>
              <a:rPr spc="-120"/>
              <a:t>annual</a:t>
            </a:r>
            <a:r>
              <a:rPr spc="-103"/>
              <a:t> </a:t>
            </a:r>
            <a:r>
              <a:rPr spc="-136"/>
              <a:t>AI</a:t>
            </a:r>
            <a:r>
              <a:rPr spc="-57"/>
              <a:t> </a:t>
            </a:r>
            <a:r>
              <a:rPr spc="-103"/>
              <a:t>training</a:t>
            </a:r>
            <a:r>
              <a:rPr spc="-57"/>
              <a:t> </a:t>
            </a:r>
            <a:r>
              <a:rPr spc="-93"/>
              <a:t>course</a:t>
            </a:r>
            <a:r>
              <a:rPr spc="-57"/>
              <a:t> </a:t>
            </a:r>
            <a:r>
              <a:rPr spc="-87"/>
              <a:t>could</a:t>
            </a:r>
            <a:r>
              <a:rPr spc="-57"/>
              <a:t> </a:t>
            </a:r>
            <a:r>
              <a:rPr spc="-90"/>
              <a:t>not</a:t>
            </a:r>
            <a:r>
              <a:rPr spc="-57"/>
              <a:t> </a:t>
            </a:r>
            <a:r>
              <a:rPr spc="-100"/>
              <a:t>be</a:t>
            </a:r>
            <a:r>
              <a:rPr spc="-57"/>
              <a:t> </a:t>
            </a:r>
            <a:r>
              <a:rPr spc="-97"/>
              <a:t>completed</a:t>
            </a:r>
            <a:r>
              <a:rPr spc="-83"/>
              <a:t> </a:t>
            </a:r>
            <a:r>
              <a:rPr spc="-100"/>
              <a:t>within</a:t>
            </a:r>
            <a:r>
              <a:rPr spc="-57"/>
              <a:t> </a:t>
            </a:r>
            <a:r>
              <a:rPr spc="-93"/>
              <a:t>the</a:t>
            </a:r>
            <a:r>
              <a:rPr spc="-57"/>
              <a:t> </a:t>
            </a:r>
            <a:r>
              <a:rPr spc="-97"/>
              <a:t>internship</a:t>
            </a:r>
            <a:r>
              <a:rPr spc="-57"/>
              <a:t> </a:t>
            </a:r>
            <a:r>
              <a:rPr spc="-93"/>
              <a:t>timeline</a:t>
            </a:r>
            <a:r>
              <a:rPr spc="-57"/>
              <a:t> </a:t>
            </a:r>
            <a:r>
              <a:rPr spc="-117"/>
              <a:t>and</a:t>
            </a:r>
            <a:r>
              <a:rPr spc="-87"/>
              <a:t> </a:t>
            </a:r>
            <a:r>
              <a:rPr spc="-133"/>
              <a:t>was</a:t>
            </a:r>
            <a:r>
              <a:rPr spc="-53"/>
              <a:t> </a:t>
            </a:r>
            <a:r>
              <a:rPr spc="-110"/>
              <a:t>moved</a:t>
            </a:r>
            <a:r>
              <a:rPr spc="-57"/>
              <a:t> </a:t>
            </a:r>
            <a:r>
              <a:rPr spc="-70"/>
              <a:t>to</a:t>
            </a:r>
            <a:r>
              <a:rPr spc="-57"/>
              <a:t> </a:t>
            </a:r>
            <a:r>
              <a:rPr spc="-133"/>
              <a:t>a</a:t>
            </a:r>
            <a:r>
              <a:rPr spc="-60"/>
              <a:t> </a:t>
            </a:r>
            <a:r>
              <a:rPr spc="-7"/>
              <a:t>future </a:t>
            </a:r>
            <a:r>
              <a:rPr spc="-103"/>
              <a:t>implementation</a:t>
            </a:r>
            <a:r>
              <a:rPr spc="-27"/>
              <a:t> </a:t>
            </a:r>
            <a:r>
              <a:rPr spc="-7"/>
              <a:t>phase.</a:t>
            </a:r>
          </a:p>
          <a:p>
            <a:pPr marL="1219684">
              <a:spcBef>
                <a:spcPts val="550"/>
              </a:spcBef>
            </a:pPr>
            <a:endParaRPr spc="-7"/>
          </a:p>
          <a:p>
            <a:pPr marL="1228151"/>
            <a:r>
              <a:rPr spc="-93"/>
              <a:t>Platform</a:t>
            </a:r>
            <a:r>
              <a:rPr spc="-60"/>
              <a:t> </a:t>
            </a:r>
            <a:r>
              <a:rPr spc="-57"/>
              <a:t>Inconsistency</a:t>
            </a:r>
          </a:p>
          <a:p>
            <a:pPr marL="1583346">
              <a:spcBef>
                <a:spcPts val="280"/>
              </a:spcBef>
            </a:pPr>
            <a:r>
              <a:rPr spc="-83"/>
              <a:t>ChatGPT,</a:t>
            </a:r>
            <a:r>
              <a:rPr spc="-57"/>
              <a:t> </a:t>
            </a:r>
            <a:r>
              <a:rPr spc="-93"/>
              <a:t>Claude,</a:t>
            </a:r>
            <a:r>
              <a:rPr spc="-57"/>
              <a:t> </a:t>
            </a:r>
            <a:r>
              <a:rPr spc="-117"/>
              <a:t>and</a:t>
            </a:r>
            <a:r>
              <a:rPr spc="-57"/>
              <a:t> </a:t>
            </a:r>
            <a:r>
              <a:rPr spc="-70"/>
              <a:t>Copilot</a:t>
            </a:r>
            <a:r>
              <a:rPr spc="-57"/>
              <a:t> </a:t>
            </a:r>
            <a:r>
              <a:rPr spc="-93"/>
              <a:t>interpreted</a:t>
            </a:r>
            <a:r>
              <a:rPr spc="-57"/>
              <a:t> </a:t>
            </a:r>
            <a:r>
              <a:rPr spc="-93"/>
              <a:t>the</a:t>
            </a:r>
            <a:r>
              <a:rPr spc="-57"/>
              <a:t> </a:t>
            </a:r>
            <a:r>
              <a:rPr spc="-120"/>
              <a:t>markdown</a:t>
            </a:r>
            <a:r>
              <a:rPr spc="-57"/>
              <a:t> </a:t>
            </a:r>
            <a:r>
              <a:rPr spc="-90"/>
              <a:t>instructions</a:t>
            </a:r>
            <a:r>
              <a:rPr spc="-57"/>
              <a:t> </a:t>
            </a:r>
            <a:r>
              <a:rPr spc="-87"/>
              <a:t>differently;</a:t>
            </a:r>
            <a:r>
              <a:rPr spc="-57"/>
              <a:t> </a:t>
            </a:r>
            <a:r>
              <a:rPr spc="-70"/>
              <a:t>Copilot</a:t>
            </a:r>
            <a:r>
              <a:rPr spc="-57"/>
              <a:t> </a:t>
            </a:r>
            <a:r>
              <a:rPr spc="-100"/>
              <a:t>required</a:t>
            </a:r>
            <a:r>
              <a:rPr spc="-57"/>
              <a:t> </a:t>
            </a:r>
            <a:r>
              <a:rPr spc="-113"/>
              <a:t>more</a:t>
            </a:r>
            <a:r>
              <a:rPr spc="-57"/>
              <a:t> </a:t>
            </a:r>
            <a:r>
              <a:rPr spc="-103"/>
              <a:t>time</a:t>
            </a:r>
            <a:r>
              <a:rPr spc="-57"/>
              <a:t> </a:t>
            </a:r>
            <a:r>
              <a:rPr spc="-117"/>
              <a:t>and</a:t>
            </a:r>
            <a:r>
              <a:rPr spc="-60"/>
              <a:t> </a:t>
            </a:r>
            <a:r>
              <a:rPr spc="-27"/>
              <a:t>prompting.</a:t>
            </a:r>
          </a:p>
          <a:p>
            <a:pPr marL="1219684">
              <a:spcBef>
                <a:spcPts val="550"/>
              </a:spcBef>
            </a:pPr>
            <a:endParaRPr spc="-27"/>
          </a:p>
          <a:p>
            <a:pPr marL="1228151"/>
            <a:r>
              <a:rPr spc="-90"/>
              <a:t>Continuous</a:t>
            </a:r>
            <a:r>
              <a:rPr spc="-43"/>
              <a:t> </a:t>
            </a:r>
            <a:r>
              <a:rPr spc="-103"/>
              <a:t>Prompt</a:t>
            </a:r>
            <a:r>
              <a:rPr spc="-37"/>
              <a:t> </a:t>
            </a:r>
            <a:r>
              <a:rPr spc="-40"/>
              <a:t>Engineering</a:t>
            </a:r>
          </a:p>
          <a:p>
            <a:pPr marL="1577842">
              <a:spcBef>
                <a:spcPts val="280"/>
              </a:spcBef>
            </a:pPr>
            <a:r>
              <a:rPr spc="-80"/>
              <a:t>The</a:t>
            </a:r>
            <a:r>
              <a:rPr spc="-60"/>
              <a:t> </a:t>
            </a:r>
            <a:r>
              <a:rPr spc="-120"/>
              <a:t>markdown</a:t>
            </a:r>
            <a:r>
              <a:rPr spc="-60"/>
              <a:t> </a:t>
            </a:r>
            <a:r>
              <a:rPr spc="-76"/>
              <a:t>file</a:t>
            </a:r>
            <a:r>
              <a:rPr spc="-60"/>
              <a:t> </a:t>
            </a:r>
            <a:r>
              <a:rPr spc="-100"/>
              <a:t>required</a:t>
            </a:r>
            <a:r>
              <a:rPr spc="-60"/>
              <a:t> </a:t>
            </a:r>
            <a:r>
              <a:rPr spc="-97"/>
              <a:t>repeated</a:t>
            </a:r>
            <a:r>
              <a:rPr spc="-63"/>
              <a:t> </a:t>
            </a:r>
            <a:r>
              <a:rPr spc="-97"/>
              <a:t>testing</a:t>
            </a:r>
            <a:r>
              <a:rPr spc="-60"/>
              <a:t> </a:t>
            </a:r>
            <a:r>
              <a:rPr spc="-117"/>
              <a:t>and</a:t>
            </a:r>
            <a:r>
              <a:rPr spc="-60"/>
              <a:t> </a:t>
            </a:r>
            <a:r>
              <a:rPr spc="-100"/>
              <a:t>refinement</a:t>
            </a:r>
            <a:r>
              <a:rPr spc="-60"/>
              <a:t> </a:t>
            </a:r>
            <a:r>
              <a:rPr spc="-70"/>
              <a:t>to</a:t>
            </a:r>
            <a:r>
              <a:rPr spc="-60"/>
              <a:t> </a:t>
            </a:r>
            <a:r>
              <a:rPr spc="-93"/>
              <a:t>produce</a:t>
            </a:r>
            <a:r>
              <a:rPr spc="-60"/>
              <a:t> </a:t>
            </a:r>
            <a:r>
              <a:rPr spc="-93"/>
              <a:t>consistent,</a:t>
            </a:r>
            <a:r>
              <a:rPr spc="-60"/>
              <a:t> </a:t>
            </a:r>
            <a:r>
              <a:rPr spc="-93"/>
              <a:t>structured</a:t>
            </a:r>
            <a:r>
              <a:rPr spc="-60"/>
              <a:t> </a:t>
            </a:r>
            <a:r>
              <a:rPr spc="-100"/>
              <a:t>results</a:t>
            </a:r>
            <a:r>
              <a:rPr spc="-63"/>
              <a:t> </a:t>
            </a:r>
            <a:r>
              <a:rPr spc="-103"/>
              <a:t>across</a:t>
            </a:r>
            <a:r>
              <a:rPr spc="-60"/>
              <a:t> </a:t>
            </a:r>
            <a:r>
              <a:rPr spc="-7"/>
              <a:t>platforms.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2563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9"/>
                </a:lnTo>
                <a:lnTo>
                  <a:pt x="2292504" y="582919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9"/>
                </a:lnTo>
                <a:lnTo>
                  <a:pt x="1627909" y="582919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9"/>
                </a:lnTo>
                <a:lnTo>
                  <a:pt x="962925" y="582919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9"/>
                </a:lnTo>
                <a:lnTo>
                  <a:pt x="0" y="582919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7532" y="6075559"/>
            <a:ext cx="5234517" cy="782743"/>
            <a:chOff x="10436297" y="9113337"/>
            <a:chExt cx="7851775" cy="1174115"/>
          </a:xfrm>
        </p:grpSpPr>
        <p:sp>
          <p:nvSpPr>
            <p:cNvPr id="4" name="object 4"/>
            <p:cNvSpPr/>
            <p:nvPr/>
          </p:nvSpPr>
          <p:spPr>
            <a:xfrm>
              <a:off x="10436297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0" y="0"/>
                  </a:moveTo>
                  <a:lnTo>
                    <a:pt x="7851700" y="0"/>
                  </a:lnTo>
                  <a:lnTo>
                    <a:pt x="7851700" y="768965"/>
                  </a:lnTo>
                  <a:lnTo>
                    <a:pt x="766541" y="768965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53293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908652" y="0"/>
                  </a:moveTo>
                  <a:lnTo>
                    <a:pt x="4834705" y="0"/>
                  </a:lnTo>
                  <a:lnTo>
                    <a:pt x="4834705" y="1173662"/>
                  </a:lnTo>
                  <a:lnTo>
                    <a:pt x="0" y="1173662"/>
                  </a:lnTo>
                  <a:lnTo>
                    <a:pt x="908652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847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348408" y="0"/>
                </a:moveTo>
                <a:lnTo>
                  <a:pt x="0" y="0"/>
                </a:lnTo>
                <a:lnTo>
                  <a:pt x="451429" y="582919"/>
                </a:lnTo>
                <a:lnTo>
                  <a:pt x="799837" y="582919"/>
                </a:lnTo>
                <a:lnTo>
                  <a:pt x="348408" y="0"/>
                </a:lnTo>
                <a:close/>
              </a:path>
              <a:path w="3092450" h="582929">
                <a:moveTo>
                  <a:pt x="1013003" y="0"/>
                </a:moveTo>
                <a:lnTo>
                  <a:pt x="664595" y="0"/>
                </a:lnTo>
                <a:lnTo>
                  <a:pt x="1116024" y="582919"/>
                </a:lnTo>
                <a:lnTo>
                  <a:pt x="1464432" y="582919"/>
                </a:lnTo>
                <a:lnTo>
                  <a:pt x="1013003" y="0"/>
                </a:lnTo>
                <a:close/>
              </a:path>
              <a:path w="3092450" h="582929">
                <a:moveTo>
                  <a:pt x="1677600" y="0"/>
                </a:moveTo>
                <a:lnTo>
                  <a:pt x="1329578" y="0"/>
                </a:lnTo>
                <a:lnTo>
                  <a:pt x="1781008" y="582919"/>
                </a:lnTo>
                <a:lnTo>
                  <a:pt x="2129416" y="582919"/>
                </a:lnTo>
                <a:lnTo>
                  <a:pt x="1677600" y="0"/>
                </a:lnTo>
                <a:close/>
              </a:path>
              <a:path w="3092450" h="582929">
                <a:moveTo>
                  <a:pt x="2640912" y="0"/>
                </a:moveTo>
                <a:lnTo>
                  <a:pt x="1993786" y="0"/>
                </a:lnTo>
                <a:lnTo>
                  <a:pt x="2445215" y="582919"/>
                </a:lnTo>
                <a:lnTo>
                  <a:pt x="3092341" y="582919"/>
                </a:lnTo>
                <a:lnTo>
                  <a:pt x="264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075559"/>
            <a:ext cx="5234517" cy="782743"/>
            <a:chOff x="0" y="9113337"/>
            <a:chExt cx="7851775" cy="1174115"/>
          </a:xfrm>
        </p:grpSpPr>
        <p:sp>
          <p:nvSpPr>
            <p:cNvPr id="8" name="object 8"/>
            <p:cNvSpPr/>
            <p:nvPr/>
          </p:nvSpPr>
          <p:spPr>
            <a:xfrm>
              <a:off x="0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7851659" y="0"/>
                  </a:moveTo>
                  <a:lnTo>
                    <a:pt x="0" y="0"/>
                  </a:lnTo>
                  <a:lnTo>
                    <a:pt x="0" y="768965"/>
                  </a:lnTo>
                  <a:lnTo>
                    <a:pt x="7085117" y="768965"/>
                  </a:lnTo>
                  <a:lnTo>
                    <a:pt x="7851659" y="2530"/>
                  </a:lnTo>
                  <a:lnTo>
                    <a:pt x="7851659" y="0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3926011" y="0"/>
                  </a:moveTo>
                  <a:lnTo>
                    <a:pt x="0" y="0"/>
                  </a:lnTo>
                  <a:lnTo>
                    <a:pt x="0" y="1173662"/>
                  </a:lnTo>
                  <a:lnTo>
                    <a:pt x="4834663" y="1173662"/>
                  </a:lnTo>
                  <a:lnTo>
                    <a:pt x="3926011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053516"/>
            <a:ext cx="12192000" cy="3472180"/>
            <a:chOff x="0" y="3080274"/>
            <a:chExt cx="18288000" cy="5208270"/>
          </a:xfrm>
        </p:grpSpPr>
        <p:sp>
          <p:nvSpPr>
            <p:cNvPr id="11" name="object 11"/>
            <p:cNvSpPr/>
            <p:nvPr/>
          </p:nvSpPr>
          <p:spPr>
            <a:xfrm>
              <a:off x="0" y="3080274"/>
              <a:ext cx="18288000" cy="5208270"/>
            </a:xfrm>
            <a:custGeom>
              <a:avLst/>
              <a:gdLst/>
              <a:ahLst/>
              <a:cxnLst/>
              <a:rect l="l" t="t" r="r" b="b"/>
              <a:pathLst>
                <a:path w="18288000" h="5208270">
                  <a:moveTo>
                    <a:pt x="18287998" y="5208191"/>
                  </a:moveTo>
                  <a:lnTo>
                    <a:pt x="0" y="5208191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5208191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4023" y="3776099"/>
              <a:ext cx="123825" cy="1238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4023" y="5414399"/>
              <a:ext cx="123825" cy="1238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4023" y="7052699"/>
              <a:ext cx="123825" cy="123824"/>
            </a:xfrm>
            <a:prstGeom prst="rect">
              <a:avLst/>
            </a:prstGeom>
          </p:spPr>
        </p:pic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xfrm>
            <a:off x="4693695" y="678325"/>
            <a:ext cx="2805007" cy="1035390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583"/>
              <a:t>FINDINGS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196732" y="2133140"/>
            <a:ext cx="6195060" cy="3369298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 defTabSz="609630">
              <a:lnSpc>
                <a:spcPts val="2157"/>
              </a:lnSpc>
              <a:spcBef>
                <a:spcPts val="73"/>
              </a:spcBef>
            </a:pPr>
            <a:r>
              <a:rPr kern="0" spc="-180">
                <a:solidFill>
                  <a:srgbClr val="FFFFFF"/>
                </a:solidFill>
                <a:latin typeface="Arial Black"/>
                <a:cs typeface="Arial Black"/>
              </a:rPr>
              <a:t>ACCELERATED</a:t>
            </a:r>
            <a:r>
              <a:rPr kern="0" spc="-17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80">
                <a:solidFill>
                  <a:srgbClr val="FFFFFF"/>
                </a:solidFill>
                <a:latin typeface="Arial Black"/>
                <a:cs typeface="Arial Black"/>
              </a:rPr>
              <a:t>DEVELOPMENT</a:t>
            </a:r>
            <a:endParaRPr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398800" marR="3387" defTabSz="609630">
              <a:lnSpc>
                <a:spcPts val="2153"/>
              </a:lnSpc>
              <a:spcBef>
                <a:spcPts val="73"/>
              </a:spcBef>
            </a:pPr>
            <a:r>
              <a:rPr kern="0" spc="-133">
                <a:solidFill>
                  <a:srgbClr val="FFFFFF"/>
                </a:solidFill>
                <a:latin typeface="Arial Black"/>
                <a:cs typeface="Arial Black"/>
              </a:rPr>
              <a:t>Reduced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9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07">
                <a:solidFill>
                  <a:srgbClr val="FFFFFF"/>
                </a:solidFill>
                <a:latin typeface="Arial Black"/>
                <a:cs typeface="Arial Black"/>
              </a:rPr>
              <a:t>time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03">
                <a:solidFill>
                  <a:srgbClr val="FFFFFF"/>
                </a:solidFill>
                <a:latin typeface="Arial Black"/>
                <a:cs typeface="Arial Black"/>
              </a:rPr>
              <a:t>needed</a:t>
            </a:r>
            <a:r>
              <a:rPr kern="0" spc="-15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67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36">
                <a:solidFill>
                  <a:srgbClr val="FFFFFF"/>
                </a:solidFill>
                <a:latin typeface="Arial Black"/>
                <a:cs typeface="Arial Black"/>
              </a:rPr>
              <a:t>create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33">
                <a:solidFill>
                  <a:srgbClr val="FFFFFF"/>
                </a:solidFill>
                <a:latin typeface="Arial Black"/>
                <a:cs typeface="Arial Black"/>
              </a:rPr>
              <a:t>course</a:t>
            </a:r>
            <a:r>
              <a:rPr kern="0" spc="-15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67">
                <a:solidFill>
                  <a:srgbClr val="FFFFFF"/>
                </a:solidFill>
                <a:latin typeface="Arial Black"/>
                <a:cs typeface="Arial Black"/>
              </a:rPr>
              <a:t>outlines, </a:t>
            </a:r>
            <a:r>
              <a:rPr kern="0" spc="-100">
                <a:solidFill>
                  <a:srgbClr val="FFFFFF"/>
                </a:solidFill>
                <a:latin typeface="Arial Black"/>
                <a:cs typeface="Arial Black"/>
              </a:rPr>
              <a:t>storyboards,</a:t>
            </a:r>
            <a:r>
              <a:rPr kern="0" spc="-15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00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kern="0" spc="-14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83">
                <a:solidFill>
                  <a:srgbClr val="FFFFFF"/>
                </a:solidFill>
                <a:latin typeface="Arial Black"/>
                <a:cs typeface="Arial Black"/>
              </a:rPr>
              <a:t>first</a:t>
            </a:r>
            <a:r>
              <a:rPr kern="0" spc="-14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7">
                <a:solidFill>
                  <a:srgbClr val="FFFFFF"/>
                </a:solidFill>
                <a:latin typeface="Arial Black"/>
                <a:cs typeface="Arial Black"/>
              </a:rPr>
              <a:t>drafts.</a:t>
            </a:r>
            <a:endParaRPr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defTabSz="609630">
              <a:lnSpc>
                <a:spcPts val="2153"/>
              </a:lnSpc>
              <a:spcBef>
                <a:spcPts val="2067"/>
              </a:spcBef>
            </a:pPr>
            <a:r>
              <a:rPr kern="0" spc="-153">
                <a:solidFill>
                  <a:srgbClr val="FFFFFF"/>
                </a:solidFill>
                <a:latin typeface="Arial Black"/>
                <a:cs typeface="Arial Black"/>
              </a:rPr>
              <a:t>MOST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69">
                <a:solidFill>
                  <a:srgbClr val="FFFFFF"/>
                </a:solidFill>
                <a:latin typeface="Arial Black"/>
                <a:cs typeface="Arial Black"/>
              </a:rPr>
              <a:t>CONSISTENT</a:t>
            </a:r>
            <a:r>
              <a:rPr kern="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07">
                <a:solidFill>
                  <a:srgbClr val="FFFFFF"/>
                </a:solidFill>
                <a:latin typeface="Arial Black"/>
                <a:cs typeface="Arial Black"/>
              </a:rPr>
              <a:t>IN</a:t>
            </a:r>
            <a:r>
              <a:rPr kern="0" spc="-14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20">
                <a:solidFill>
                  <a:srgbClr val="FFFFFF"/>
                </a:solidFill>
                <a:latin typeface="Arial Black"/>
                <a:cs typeface="Arial Black"/>
              </a:rPr>
              <a:t>CLAUDE</a:t>
            </a:r>
            <a:endParaRPr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398800" marR="582112" defTabSz="609630">
              <a:lnSpc>
                <a:spcPts val="2153"/>
              </a:lnSpc>
              <a:spcBef>
                <a:spcPts val="73"/>
              </a:spcBef>
            </a:pPr>
            <a:r>
              <a:rPr kern="0" spc="-113">
                <a:solidFill>
                  <a:srgbClr val="FFFFFF"/>
                </a:solidFill>
                <a:latin typeface="Arial Black"/>
                <a:cs typeface="Arial Black"/>
              </a:rPr>
              <a:t>Claude</a:t>
            </a:r>
            <a:r>
              <a:rPr kern="0" spc="-14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97">
                <a:solidFill>
                  <a:srgbClr val="FFFFFF"/>
                </a:solidFill>
                <a:latin typeface="Arial Black"/>
                <a:cs typeface="Arial Black"/>
              </a:rPr>
              <a:t>followed</a:t>
            </a:r>
            <a:r>
              <a:rPr kern="0" spc="-14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9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kern="0" spc="-14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40">
                <a:solidFill>
                  <a:srgbClr val="FFFFFF"/>
                </a:solidFill>
                <a:latin typeface="Arial Black"/>
                <a:cs typeface="Arial Black"/>
              </a:rPr>
              <a:t>markdown</a:t>
            </a:r>
            <a:r>
              <a:rPr kern="0" spc="-14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10">
                <a:solidFill>
                  <a:srgbClr val="FFFFFF"/>
                </a:solidFill>
                <a:latin typeface="Arial Black"/>
                <a:cs typeface="Arial Black"/>
              </a:rPr>
              <a:t>structure</a:t>
            </a:r>
            <a:r>
              <a:rPr kern="0" spc="-14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43">
                <a:solidFill>
                  <a:srgbClr val="FFFFFF"/>
                </a:solidFill>
                <a:latin typeface="Arial Black"/>
                <a:cs typeface="Arial Black"/>
              </a:rPr>
              <a:t>most </a:t>
            </a:r>
            <a:r>
              <a:rPr kern="0" spc="-113">
                <a:solidFill>
                  <a:srgbClr val="FFFFFF"/>
                </a:solidFill>
                <a:latin typeface="Arial Black"/>
                <a:cs typeface="Arial Black"/>
              </a:rPr>
              <a:t>consistently</a:t>
            </a:r>
            <a:r>
              <a:rPr kern="0" spc="-1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90">
                <a:solidFill>
                  <a:srgbClr val="FFFFFF"/>
                </a:solidFill>
                <a:latin typeface="Arial Black"/>
                <a:cs typeface="Arial Black"/>
              </a:rPr>
              <a:t>during</a:t>
            </a:r>
            <a:r>
              <a:rPr kern="0" spc="-1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27">
                <a:solidFill>
                  <a:srgbClr val="FFFFFF"/>
                </a:solidFill>
                <a:latin typeface="Arial Black"/>
                <a:cs typeface="Arial Black"/>
              </a:rPr>
              <a:t>cross-</a:t>
            </a:r>
            <a:r>
              <a:rPr kern="0" spc="-76">
                <a:solidFill>
                  <a:srgbClr val="FFFFFF"/>
                </a:solidFill>
                <a:latin typeface="Arial Black"/>
                <a:cs typeface="Arial Black"/>
              </a:rPr>
              <a:t>platform</a:t>
            </a:r>
            <a:r>
              <a:rPr kern="0" spc="-1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7">
                <a:solidFill>
                  <a:srgbClr val="FFFFFF"/>
                </a:solidFill>
                <a:latin typeface="Arial Black"/>
                <a:cs typeface="Arial Black"/>
              </a:rPr>
              <a:t>testing.</a:t>
            </a:r>
            <a:endParaRPr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defTabSz="609630">
              <a:lnSpc>
                <a:spcPts val="2153"/>
              </a:lnSpc>
              <a:spcBef>
                <a:spcPts val="2063"/>
              </a:spcBef>
            </a:pPr>
            <a:r>
              <a:rPr kern="0" spc="-127">
                <a:solidFill>
                  <a:srgbClr val="FFFFFF"/>
                </a:solidFill>
                <a:latin typeface="Arial Black"/>
                <a:cs typeface="Arial Black"/>
              </a:rPr>
              <a:t>GUIDED,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60">
                <a:solidFill>
                  <a:srgbClr val="FFFFFF"/>
                </a:solidFill>
                <a:latin typeface="Arial Black"/>
                <a:cs typeface="Arial Black"/>
              </a:rPr>
              <a:t>NOT</a:t>
            </a:r>
            <a:r>
              <a:rPr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83">
                <a:solidFill>
                  <a:srgbClr val="FFFFFF"/>
                </a:solidFill>
                <a:latin typeface="Arial Black"/>
                <a:cs typeface="Arial Black"/>
              </a:rPr>
              <a:t>AUTOMATED</a:t>
            </a:r>
            <a:endParaRPr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398800" marR="406844" algn="just" defTabSz="609630">
              <a:lnSpc>
                <a:spcPts val="2147"/>
              </a:lnSpc>
              <a:spcBef>
                <a:spcPts val="80"/>
              </a:spcBef>
            </a:pPr>
            <a:r>
              <a:rPr kern="0" spc="-163">
                <a:solidFill>
                  <a:srgbClr val="FFFFFF"/>
                </a:solidFill>
                <a:latin typeface="Arial Black"/>
                <a:cs typeface="Arial Black"/>
              </a:rPr>
              <a:t>Trainers</a:t>
            </a:r>
            <a:r>
              <a:rPr kern="0" spc="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23">
                <a:solidFill>
                  <a:srgbClr val="FFFFFF"/>
                </a:solidFill>
                <a:latin typeface="Arial Black"/>
                <a:cs typeface="Arial Black"/>
              </a:rPr>
              <a:t>valued</a:t>
            </a:r>
            <a:r>
              <a:rPr kern="0" spc="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47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kern="0" spc="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76">
                <a:solidFill>
                  <a:srgbClr val="FFFFFF"/>
                </a:solidFill>
                <a:latin typeface="Arial Black"/>
                <a:cs typeface="Arial Black"/>
              </a:rPr>
              <a:t>step-</a:t>
            </a:r>
            <a:r>
              <a:rPr kern="0" spc="-20">
                <a:solidFill>
                  <a:srgbClr val="FFFFFF"/>
                </a:solidFill>
                <a:latin typeface="Arial Black"/>
                <a:cs typeface="Arial Black"/>
              </a:rPr>
              <a:t>by-</a:t>
            </a:r>
            <a:r>
              <a:rPr kern="0" spc="-163">
                <a:solidFill>
                  <a:srgbClr val="FFFFFF"/>
                </a:solidFill>
                <a:latin typeface="Arial Black"/>
                <a:cs typeface="Arial Black"/>
              </a:rPr>
              <a:t>step</a:t>
            </a:r>
            <a:r>
              <a:rPr kern="0" spc="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50">
                <a:solidFill>
                  <a:srgbClr val="FFFFFF"/>
                </a:solidFill>
                <a:latin typeface="Arial Black"/>
                <a:cs typeface="Arial Black"/>
              </a:rPr>
              <a:t>guidance</a:t>
            </a:r>
            <a:r>
              <a:rPr kern="0" spc="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53">
                <a:solidFill>
                  <a:srgbClr val="FFFFFF"/>
                </a:solidFill>
                <a:latin typeface="Arial Black"/>
                <a:cs typeface="Arial Black"/>
              </a:rPr>
              <a:t>while </a:t>
            </a:r>
            <a:r>
              <a:rPr kern="0" spc="-133">
                <a:solidFill>
                  <a:srgbClr val="FFFFFF"/>
                </a:solidFill>
                <a:latin typeface="Arial Black"/>
                <a:cs typeface="Arial Black"/>
              </a:rPr>
              <a:t>remaining</a:t>
            </a:r>
            <a:r>
              <a:rPr kern="0" spc="-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20">
                <a:solidFill>
                  <a:srgbClr val="FFFFFF"/>
                </a:solidFill>
                <a:latin typeface="Arial Black"/>
                <a:cs typeface="Arial Black"/>
              </a:rPr>
              <a:t>responsible</a:t>
            </a:r>
            <a:r>
              <a:rPr kern="0" spc="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80">
                <a:solidFill>
                  <a:srgbClr val="FFFFFF"/>
                </a:solidFill>
                <a:latin typeface="Arial Black"/>
                <a:cs typeface="Arial Black"/>
              </a:rPr>
              <a:t>for</a:t>
            </a:r>
            <a:r>
              <a:rPr kern="0" spc="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43">
                <a:solidFill>
                  <a:srgbClr val="FFFFFF"/>
                </a:solidFill>
                <a:latin typeface="Arial Black"/>
                <a:cs typeface="Arial Black"/>
              </a:rPr>
              <a:t>decisions,</a:t>
            </a:r>
            <a:r>
              <a:rPr kern="0" spc="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67">
                <a:solidFill>
                  <a:srgbClr val="FFFFFF"/>
                </a:solidFill>
                <a:latin typeface="Arial Black"/>
                <a:cs typeface="Arial Black"/>
              </a:rPr>
              <a:t>review,</a:t>
            </a:r>
            <a:r>
              <a:rPr kern="0" spc="1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kern="0" spc="-17">
                <a:solidFill>
                  <a:srgbClr val="FFFFFF"/>
                </a:solidFill>
                <a:latin typeface="Arial Black"/>
                <a:cs typeface="Arial Black"/>
              </a:rPr>
              <a:t>and approval.</a:t>
            </a:r>
            <a:endParaRPr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9517" y="3456635"/>
            <a:ext cx="10813203" cy="330200"/>
          </a:xfrm>
          <a:custGeom>
            <a:avLst/>
            <a:gdLst/>
            <a:ahLst/>
            <a:cxnLst/>
            <a:rect l="l" t="t" r="r" b="b"/>
            <a:pathLst>
              <a:path w="16219805" h="495300">
                <a:moveTo>
                  <a:pt x="499313" y="249669"/>
                </a:moveTo>
                <a:lnTo>
                  <a:pt x="249656" y="0"/>
                </a:lnTo>
                <a:lnTo>
                  <a:pt x="0" y="249669"/>
                </a:lnTo>
                <a:lnTo>
                  <a:pt x="245643" y="495300"/>
                </a:lnTo>
                <a:lnTo>
                  <a:pt x="253682" y="495300"/>
                </a:lnTo>
                <a:lnTo>
                  <a:pt x="499313" y="249669"/>
                </a:lnTo>
                <a:close/>
              </a:path>
              <a:path w="16219805" h="495300">
                <a:moveTo>
                  <a:pt x="998639" y="249669"/>
                </a:moveTo>
                <a:lnTo>
                  <a:pt x="748982" y="0"/>
                </a:lnTo>
                <a:lnTo>
                  <a:pt x="499313" y="249669"/>
                </a:lnTo>
                <a:lnTo>
                  <a:pt x="744956" y="495300"/>
                </a:lnTo>
                <a:lnTo>
                  <a:pt x="752995" y="495300"/>
                </a:lnTo>
                <a:lnTo>
                  <a:pt x="998639" y="249669"/>
                </a:lnTo>
                <a:close/>
              </a:path>
              <a:path w="16219805" h="495300">
                <a:moveTo>
                  <a:pt x="1497952" y="249669"/>
                </a:moveTo>
                <a:lnTo>
                  <a:pt x="1248295" y="0"/>
                </a:lnTo>
                <a:lnTo>
                  <a:pt x="998639" y="249669"/>
                </a:lnTo>
                <a:lnTo>
                  <a:pt x="1244282" y="495300"/>
                </a:lnTo>
                <a:lnTo>
                  <a:pt x="1252308" y="495300"/>
                </a:lnTo>
                <a:lnTo>
                  <a:pt x="1497952" y="249669"/>
                </a:lnTo>
                <a:close/>
              </a:path>
              <a:path w="16219805" h="495300">
                <a:moveTo>
                  <a:pt x="15220684" y="249669"/>
                </a:moveTo>
                <a:lnTo>
                  <a:pt x="14971027" y="0"/>
                </a:lnTo>
                <a:lnTo>
                  <a:pt x="14721370" y="249669"/>
                </a:lnTo>
                <a:lnTo>
                  <a:pt x="14967001" y="495300"/>
                </a:lnTo>
                <a:lnTo>
                  <a:pt x="14975040" y="495300"/>
                </a:lnTo>
                <a:lnTo>
                  <a:pt x="15220684" y="249669"/>
                </a:lnTo>
                <a:close/>
              </a:path>
              <a:path w="16219805" h="495300">
                <a:moveTo>
                  <a:pt x="15719997" y="249669"/>
                </a:moveTo>
                <a:lnTo>
                  <a:pt x="15470340" y="0"/>
                </a:lnTo>
                <a:lnTo>
                  <a:pt x="15220684" y="249669"/>
                </a:lnTo>
                <a:lnTo>
                  <a:pt x="15466327" y="495300"/>
                </a:lnTo>
                <a:lnTo>
                  <a:pt x="15474366" y="495300"/>
                </a:lnTo>
                <a:lnTo>
                  <a:pt x="15719997" y="249669"/>
                </a:lnTo>
                <a:close/>
              </a:path>
              <a:path w="16219805" h="495300">
                <a:moveTo>
                  <a:pt x="16219323" y="249669"/>
                </a:moveTo>
                <a:lnTo>
                  <a:pt x="15969666" y="0"/>
                </a:lnTo>
                <a:lnTo>
                  <a:pt x="15719997" y="249669"/>
                </a:lnTo>
                <a:lnTo>
                  <a:pt x="15965640" y="495300"/>
                </a:lnTo>
                <a:lnTo>
                  <a:pt x="15973679" y="495300"/>
                </a:lnTo>
                <a:lnTo>
                  <a:pt x="16219323" y="249669"/>
                </a:lnTo>
                <a:close/>
              </a:path>
            </a:pathLst>
          </a:custGeom>
          <a:solidFill>
            <a:srgbClr val="426DC3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2563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9"/>
                </a:lnTo>
                <a:lnTo>
                  <a:pt x="2292504" y="582919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9"/>
                </a:lnTo>
                <a:lnTo>
                  <a:pt x="1627909" y="582919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9"/>
                </a:lnTo>
                <a:lnTo>
                  <a:pt x="962925" y="582919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9"/>
                </a:lnTo>
                <a:lnTo>
                  <a:pt x="0" y="582919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7532" y="6075559"/>
            <a:ext cx="5234517" cy="782743"/>
            <a:chOff x="10436297" y="9113337"/>
            <a:chExt cx="7851775" cy="1174115"/>
          </a:xfrm>
        </p:grpSpPr>
        <p:sp>
          <p:nvSpPr>
            <p:cNvPr id="4" name="object 4"/>
            <p:cNvSpPr/>
            <p:nvPr/>
          </p:nvSpPr>
          <p:spPr>
            <a:xfrm>
              <a:off x="10436297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0" y="0"/>
                  </a:moveTo>
                  <a:lnTo>
                    <a:pt x="7851700" y="0"/>
                  </a:lnTo>
                  <a:lnTo>
                    <a:pt x="7851700" y="768965"/>
                  </a:lnTo>
                  <a:lnTo>
                    <a:pt x="766541" y="768965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53293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908652" y="0"/>
                  </a:moveTo>
                  <a:lnTo>
                    <a:pt x="4834705" y="0"/>
                  </a:lnTo>
                  <a:lnTo>
                    <a:pt x="4834705" y="1173662"/>
                  </a:lnTo>
                  <a:lnTo>
                    <a:pt x="0" y="1173662"/>
                  </a:lnTo>
                  <a:lnTo>
                    <a:pt x="908652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847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348408" y="0"/>
                </a:moveTo>
                <a:lnTo>
                  <a:pt x="0" y="0"/>
                </a:lnTo>
                <a:lnTo>
                  <a:pt x="451429" y="582919"/>
                </a:lnTo>
                <a:lnTo>
                  <a:pt x="799837" y="582919"/>
                </a:lnTo>
                <a:lnTo>
                  <a:pt x="348408" y="0"/>
                </a:lnTo>
                <a:close/>
              </a:path>
              <a:path w="3092450" h="582929">
                <a:moveTo>
                  <a:pt x="1013003" y="0"/>
                </a:moveTo>
                <a:lnTo>
                  <a:pt x="664595" y="0"/>
                </a:lnTo>
                <a:lnTo>
                  <a:pt x="1116024" y="582919"/>
                </a:lnTo>
                <a:lnTo>
                  <a:pt x="1464432" y="582919"/>
                </a:lnTo>
                <a:lnTo>
                  <a:pt x="1013003" y="0"/>
                </a:lnTo>
                <a:close/>
              </a:path>
              <a:path w="3092450" h="582929">
                <a:moveTo>
                  <a:pt x="1677600" y="0"/>
                </a:moveTo>
                <a:lnTo>
                  <a:pt x="1329578" y="0"/>
                </a:lnTo>
                <a:lnTo>
                  <a:pt x="1781008" y="582919"/>
                </a:lnTo>
                <a:lnTo>
                  <a:pt x="2129416" y="582919"/>
                </a:lnTo>
                <a:lnTo>
                  <a:pt x="1677600" y="0"/>
                </a:lnTo>
                <a:close/>
              </a:path>
              <a:path w="3092450" h="582929">
                <a:moveTo>
                  <a:pt x="2640912" y="0"/>
                </a:moveTo>
                <a:lnTo>
                  <a:pt x="1993786" y="0"/>
                </a:lnTo>
                <a:lnTo>
                  <a:pt x="2445215" y="582919"/>
                </a:lnTo>
                <a:lnTo>
                  <a:pt x="3092341" y="582919"/>
                </a:lnTo>
                <a:lnTo>
                  <a:pt x="264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075559"/>
            <a:ext cx="5234517" cy="782743"/>
            <a:chOff x="0" y="9113337"/>
            <a:chExt cx="7851775" cy="1174115"/>
          </a:xfrm>
        </p:grpSpPr>
        <p:sp>
          <p:nvSpPr>
            <p:cNvPr id="8" name="object 8"/>
            <p:cNvSpPr/>
            <p:nvPr/>
          </p:nvSpPr>
          <p:spPr>
            <a:xfrm>
              <a:off x="0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7851659" y="0"/>
                  </a:moveTo>
                  <a:lnTo>
                    <a:pt x="0" y="0"/>
                  </a:lnTo>
                  <a:lnTo>
                    <a:pt x="0" y="768965"/>
                  </a:lnTo>
                  <a:lnTo>
                    <a:pt x="7085117" y="768965"/>
                  </a:lnTo>
                  <a:lnTo>
                    <a:pt x="7851659" y="2530"/>
                  </a:lnTo>
                  <a:lnTo>
                    <a:pt x="7851659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3926011" y="0"/>
                  </a:moveTo>
                  <a:lnTo>
                    <a:pt x="0" y="0"/>
                  </a:lnTo>
                  <a:lnTo>
                    <a:pt x="0" y="1173662"/>
                  </a:lnTo>
                  <a:lnTo>
                    <a:pt x="4834663" y="1173662"/>
                  </a:lnTo>
                  <a:lnTo>
                    <a:pt x="3926011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333742"/>
            <a:ext cx="12192000" cy="3472180"/>
            <a:chOff x="0" y="3500613"/>
            <a:chExt cx="18288000" cy="5208270"/>
          </a:xfrm>
        </p:grpSpPr>
        <p:sp>
          <p:nvSpPr>
            <p:cNvPr id="11" name="object 11"/>
            <p:cNvSpPr/>
            <p:nvPr/>
          </p:nvSpPr>
          <p:spPr>
            <a:xfrm>
              <a:off x="0" y="3500613"/>
              <a:ext cx="18288000" cy="5208270"/>
            </a:xfrm>
            <a:custGeom>
              <a:avLst/>
              <a:gdLst/>
              <a:ahLst/>
              <a:cxnLst/>
              <a:rect l="l" t="t" r="r" b="b"/>
              <a:pathLst>
                <a:path w="18288000" h="5208270">
                  <a:moveTo>
                    <a:pt x="18287998" y="5208190"/>
                  </a:moveTo>
                  <a:lnTo>
                    <a:pt x="0" y="5208190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520819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278394" y="3605440"/>
              <a:ext cx="15977869" cy="4763135"/>
            </a:xfrm>
            <a:custGeom>
              <a:avLst/>
              <a:gdLst/>
              <a:ahLst/>
              <a:cxnLst/>
              <a:rect l="l" t="t" r="r" b="b"/>
              <a:pathLst>
                <a:path w="15977869" h="4763134">
                  <a:moveTo>
                    <a:pt x="7338136" y="2829788"/>
                  </a:moveTo>
                  <a:lnTo>
                    <a:pt x="7329983" y="2786456"/>
                  </a:lnTo>
                  <a:lnTo>
                    <a:pt x="7315975" y="2742565"/>
                  </a:lnTo>
                  <a:lnTo>
                    <a:pt x="7296975" y="2701163"/>
                  </a:lnTo>
                  <a:lnTo>
                    <a:pt x="7273353" y="2662605"/>
                  </a:lnTo>
                  <a:lnTo>
                    <a:pt x="7245464" y="2627236"/>
                  </a:lnTo>
                  <a:lnTo>
                    <a:pt x="7213651" y="2595435"/>
                  </a:lnTo>
                  <a:lnTo>
                    <a:pt x="7178294" y="2567533"/>
                  </a:lnTo>
                  <a:lnTo>
                    <a:pt x="7139724" y="2543911"/>
                  </a:lnTo>
                  <a:lnTo>
                    <a:pt x="7098322" y="2524925"/>
                  </a:lnTo>
                  <a:lnTo>
                    <a:pt x="7054431" y="2510904"/>
                  </a:lnTo>
                  <a:lnTo>
                    <a:pt x="7008406" y="2502243"/>
                  </a:lnTo>
                  <a:lnTo>
                    <a:pt x="6960616" y="2499271"/>
                  </a:lnTo>
                  <a:lnTo>
                    <a:pt x="381000" y="2499271"/>
                  </a:lnTo>
                  <a:lnTo>
                    <a:pt x="333209" y="2502243"/>
                  </a:lnTo>
                  <a:lnTo>
                    <a:pt x="287185" y="2510904"/>
                  </a:lnTo>
                  <a:lnTo>
                    <a:pt x="243293" y="2524925"/>
                  </a:lnTo>
                  <a:lnTo>
                    <a:pt x="201891" y="2543911"/>
                  </a:lnTo>
                  <a:lnTo>
                    <a:pt x="163322" y="2567533"/>
                  </a:lnTo>
                  <a:lnTo>
                    <a:pt x="127965" y="2595435"/>
                  </a:lnTo>
                  <a:lnTo>
                    <a:pt x="96151" y="2627236"/>
                  </a:lnTo>
                  <a:lnTo>
                    <a:pt x="68262" y="2662605"/>
                  </a:lnTo>
                  <a:lnTo>
                    <a:pt x="44640" y="2701163"/>
                  </a:lnTo>
                  <a:lnTo>
                    <a:pt x="25641" y="2742565"/>
                  </a:lnTo>
                  <a:lnTo>
                    <a:pt x="11633" y="2786456"/>
                  </a:lnTo>
                  <a:lnTo>
                    <a:pt x="2971" y="2832481"/>
                  </a:lnTo>
                  <a:lnTo>
                    <a:pt x="0" y="2880271"/>
                  </a:lnTo>
                  <a:lnTo>
                    <a:pt x="0" y="4381601"/>
                  </a:lnTo>
                  <a:lnTo>
                    <a:pt x="2971" y="4429391"/>
                  </a:lnTo>
                  <a:lnTo>
                    <a:pt x="11633" y="4475416"/>
                  </a:lnTo>
                  <a:lnTo>
                    <a:pt x="25641" y="4519307"/>
                  </a:lnTo>
                  <a:lnTo>
                    <a:pt x="44640" y="4560709"/>
                  </a:lnTo>
                  <a:lnTo>
                    <a:pt x="68262" y="4599279"/>
                  </a:lnTo>
                  <a:lnTo>
                    <a:pt x="96151" y="4634636"/>
                  </a:lnTo>
                  <a:lnTo>
                    <a:pt x="127965" y="4666450"/>
                  </a:lnTo>
                  <a:lnTo>
                    <a:pt x="163322" y="4694339"/>
                  </a:lnTo>
                  <a:lnTo>
                    <a:pt x="201891" y="4717961"/>
                  </a:lnTo>
                  <a:lnTo>
                    <a:pt x="243293" y="4736960"/>
                  </a:lnTo>
                  <a:lnTo>
                    <a:pt x="287185" y="4750968"/>
                  </a:lnTo>
                  <a:lnTo>
                    <a:pt x="333209" y="4759630"/>
                  </a:lnTo>
                  <a:lnTo>
                    <a:pt x="381000" y="4762601"/>
                  </a:lnTo>
                  <a:lnTo>
                    <a:pt x="6960616" y="4762601"/>
                  </a:lnTo>
                  <a:lnTo>
                    <a:pt x="7008406" y="4759630"/>
                  </a:lnTo>
                  <a:lnTo>
                    <a:pt x="7054431" y="4750968"/>
                  </a:lnTo>
                  <a:lnTo>
                    <a:pt x="7098322" y="4736960"/>
                  </a:lnTo>
                  <a:lnTo>
                    <a:pt x="7139724" y="4717961"/>
                  </a:lnTo>
                  <a:lnTo>
                    <a:pt x="7178294" y="4694339"/>
                  </a:lnTo>
                  <a:lnTo>
                    <a:pt x="7213651" y="4666450"/>
                  </a:lnTo>
                  <a:lnTo>
                    <a:pt x="7245464" y="4634636"/>
                  </a:lnTo>
                  <a:lnTo>
                    <a:pt x="7273353" y="4599279"/>
                  </a:lnTo>
                  <a:lnTo>
                    <a:pt x="7296975" y="4560709"/>
                  </a:lnTo>
                  <a:lnTo>
                    <a:pt x="7315975" y="4519307"/>
                  </a:lnTo>
                  <a:lnTo>
                    <a:pt x="7329983" y="4475416"/>
                  </a:lnTo>
                  <a:lnTo>
                    <a:pt x="7338136" y="4432084"/>
                  </a:lnTo>
                  <a:lnTo>
                    <a:pt x="7338136" y="2829788"/>
                  </a:lnTo>
                  <a:close/>
                </a:path>
                <a:path w="15977869" h="4763134">
                  <a:moveTo>
                    <a:pt x="7338136" y="330517"/>
                  </a:moveTo>
                  <a:lnTo>
                    <a:pt x="7329983" y="287185"/>
                  </a:lnTo>
                  <a:lnTo>
                    <a:pt x="7315975" y="243293"/>
                  </a:lnTo>
                  <a:lnTo>
                    <a:pt x="7296975" y="201891"/>
                  </a:lnTo>
                  <a:lnTo>
                    <a:pt x="7273353" y="163322"/>
                  </a:lnTo>
                  <a:lnTo>
                    <a:pt x="7245464" y="127965"/>
                  </a:lnTo>
                  <a:lnTo>
                    <a:pt x="7213651" y="96151"/>
                  </a:lnTo>
                  <a:lnTo>
                    <a:pt x="7178294" y="68262"/>
                  </a:lnTo>
                  <a:lnTo>
                    <a:pt x="7139724" y="44640"/>
                  </a:lnTo>
                  <a:lnTo>
                    <a:pt x="7098322" y="25641"/>
                  </a:lnTo>
                  <a:lnTo>
                    <a:pt x="7054431" y="11633"/>
                  </a:lnTo>
                  <a:lnTo>
                    <a:pt x="7008406" y="2971"/>
                  </a:lnTo>
                  <a:lnTo>
                    <a:pt x="6960616" y="0"/>
                  </a:lnTo>
                  <a:lnTo>
                    <a:pt x="381000" y="0"/>
                  </a:lnTo>
                  <a:lnTo>
                    <a:pt x="333209" y="2971"/>
                  </a:lnTo>
                  <a:lnTo>
                    <a:pt x="287185" y="11633"/>
                  </a:lnTo>
                  <a:lnTo>
                    <a:pt x="243293" y="25641"/>
                  </a:lnTo>
                  <a:lnTo>
                    <a:pt x="201891" y="44640"/>
                  </a:lnTo>
                  <a:lnTo>
                    <a:pt x="163322" y="68262"/>
                  </a:lnTo>
                  <a:lnTo>
                    <a:pt x="127965" y="96151"/>
                  </a:lnTo>
                  <a:lnTo>
                    <a:pt x="96151" y="127965"/>
                  </a:lnTo>
                  <a:lnTo>
                    <a:pt x="68262" y="163322"/>
                  </a:lnTo>
                  <a:lnTo>
                    <a:pt x="44640" y="201891"/>
                  </a:lnTo>
                  <a:lnTo>
                    <a:pt x="25641" y="243293"/>
                  </a:lnTo>
                  <a:lnTo>
                    <a:pt x="11633" y="287185"/>
                  </a:lnTo>
                  <a:lnTo>
                    <a:pt x="2971" y="333209"/>
                  </a:lnTo>
                  <a:lnTo>
                    <a:pt x="0" y="381000"/>
                  </a:lnTo>
                  <a:lnTo>
                    <a:pt x="0" y="1882330"/>
                  </a:lnTo>
                  <a:lnTo>
                    <a:pt x="2971" y="1930120"/>
                  </a:lnTo>
                  <a:lnTo>
                    <a:pt x="11633" y="1976145"/>
                  </a:lnTo>
                  <a:lnTo>
                    <a:pt x="25641" y="2020036"/>
                  </a:lnTo>
                  <a:lnTo>
                    <a:pt x="44640" y="2061438"/>
                  </a:lnTo>
                  <a:lnTo>
                    <a:pt x="68262" y="2100008"/>
                  </a:lnTo>
                  <a:lnTo>
                    <a:pt x="96151" y="2135365"/>
                  </a:lnTo>
                  <a:lnTo>
                    <a:pt x="127965" y="2167178"/>
                  </a:lnTo>
                  <a:lnTo>
                    <a:pt x="163322" y="2195068"/>
                  </a:lnTo>
                  <a:lnTo>
                    <a:pt x="201891" y="2218690"/>
                  </a:lnTo>
                  <a:lnTo>
                    <a:pt x="243293" y="2237689"/>
                  </a:lnTo>
                  <a:lnTo>
                    <a:pt x="287185" y="2251697"/>
                  </a:lnTo>
                  <a:lnTo>
                    <a:pt x="333209" y="2260358"/>
                  </a:lnTo>
                  <a:lnTo>
                    <a:pt x="381000" y="2263330"/>
                  </a:lnTo>
                  <a:lnTo>
                    <a:pt x="6960616" y="2263330"/>
                  </a:lnTo>
                  <a:lnTo>
                    <a:pt x="7008406" y="2260358"/>
                  </a:lnTo>
                  <a:lnTo>
                    <a:pt x="7054431" y="2251697"/>
                  </a:lnTo>
                  <a:lnTo>
                    <a:pt x="7098322" y="2237689"/>
                  </a:lnTo>
                  <a:lnTo>
                    <a:pt x="7139724" y="2218690"/>
                  </a:lnTo>
                  <a:lnTo>
                    <a:pt x="7178294" y="2195068"/>
                  </a:lnTo>
                  <a:lnTo>
                    <a:pt x="7213651" y="2167178"/>
                  </a:lnTo>
                  <a:lnTo>
                    <a:pt x="7245464" y="2135365"/>
                  </a:lnTo>
                  <a:lnTo>
                    <a:pt x="7273353" y="2100008"/>
                  </a:lnTo>
                  <a:lnTo>
                    <a:pt x="7296975" y="2061438"/>
                  </a:lnTo>
                  <a:lnTo>
                    <a:pt x="7315975" y="2020036"/>
                  </a:lnTo>
                  <a:lnTo>
                    <a:pt x="7329983" y="1976145"/>
                  </a:lnTo>
                  <a:lnTo>
                    <a:pt x="7338136" y="1932813"/>
                  </a:lnTo>
                  <a:lnTo>
                    <a:pt x="7338136" y="330517"/>
                  </a:lnTo>
                  <a:close/>
                </a:path>
                <a:path w="15977869" h="4763134">
                  <a:moveTo>
                    <a:pt x="15977426" y="330517"/>
                  </a:moveTo>
                  <a:lnTo>
                    <a:pt x="15969260" y="287185"/>
                  </a:lnTo>
                  <a:lnTo>
                    <a:pt x="15955252" y="243293"/>
                  </a:lnTo>
                  <a:lnTo>
                    <a:pt x="15936265" y="201891"/>
                  </a:lnTo>
                  <a:lnTo>
                    <a:pt x="15912630" y="163322"/>
                  </a:lnTo>
                  <a:lnTo>
                    <a:pt x="15884741" y="127965"/>
                  </a:lnTo>
                  <a:lnTo>
                    <a:pt x="15852940" y="96151"/>
                  </a:lnTo>
                  <a:lnTo>
                    <a:pt x="15817571" y="68262"/>
                  </a:lnTo>
                  <a:lnTo>
                    <a:pt x="15779014" y="44640"/>
                  </a:lnTo>
                  <a:lnTo>
                    <a:pt x="15737599" y="25641"/>
                  </a:lnTo>
                  <a:lnTo>
                    <a:pt x="15693708" y="11633"/>
                  </a:lnTo>
                  <a:lnTo>
                    <a:pt x="15647696" y="2971"/>
                  </a:lnTo>
                  <a:lnTo>
                    <a:pt x="15599893" y="0"/>
                  </a:lnTo>
                  <a:lnTo>
                    <a:pt x="9020289" y="0"/>
                  </a:lnTo>
                  <a:lnTo>
                    <a:pt x="8972499" y="2971"/>
                  </a:lnTo>
                  <a:lnTo>
                    <a:pt x="8926474" y="11633"/>
                  </a:lnTo>
                  <a:lnTo>
                    <a:pt x="8882583" y="25641"/>
                  </a:lnTo>
                  <a:lnTo>
                    <a:pt x="8841181" y="44640"/>
                  </a:lnTo>
                  <a:lnTo>
                    <a:pt x="8802611" y="68262"/>
                  </a:lnTo>
                  <a:lnTo>
                    <a:pt x="8767242" y="96151"/>
                  </a:lnTo>
                  <a:lnTo>
                    <a:pt x="8735441" y="127965"/>
                  </a:lnTo>
                  <a:lnTo>
                    <a:pt x="8707552" y="163322"/>
                  </a:lnTo>
                  <a:lnTo>
                    <a:pt x="8683930" y="201891"/>
                  </a:lnTo>
                  <a:lnTo>
                    <a:pt x="8664931" y="243293"/>
                  </a:lnTo>
                  <a:lnTo>
                    <a:pt x="8650922" y="287185"/>
                  </a:lnTo>
                  <a:lnTo>
                    <a:pt x="8642248" y="333209"/>
                  </a:lnTo>
                  <a:lnTo>
                    <a:pt x="8639289" y="381000"/>
                  </a:lnTo>
                  <a:lnTo>
                    <a:pt x="8639289" y="1882330"/>
                  </a:lnTo>
                  <a:lnTo>
                    <a:pt x="8642248" y="1930120"/>
                  </a:lnTo>
                  <a:lnTo>
                    <a:pt x="8650922" y="1976145"/>
                  </a:lnTo>
                  <a:lnTo>
                    <a:pt x="8664931" y="2020036"/>
                  </a:lnTo>
                  <a:lnTo>
                    <a:pt x="8683930" y="2061438"/>
                  </a:lnTo>
                  <a:lnTo>
                    <a:pt x="8707552" y="2100008"/>
                  </a:lnTo>
                  <a:lnTo>
                    <a:pt x="8735441" y="2135365"/>
                  </a:lnTo>
                  <a:lnTo>
                    <a:pt x="8767242" y="2167178"/>
                  </a:lnTo>
                  <a:lnTo>
                    <a:pt x="8802611" y="2195068"/>
                  </a:lnTo>
                  <a:lnTo>
                    <a:pt x="8841181" y="2218690"/>
                  </a:lnTo>
                  <a:lnTo>
                    <a:pt x="8882583" y="2237689"/>
                  </a:lnTo>
                  <a:lnTo>
                    <a:pt x="8926474" y="2251697"/>
                  </a:lnTo>
                  <a:lnTo>
                    <a:pt x="8972499" y="2260358"/>
                  </a:lnTo>
                  <a:lnTo>
                    <a:pt x="9020289" y="2263330"/>
                  </a:lnTo>
                  <a:lnTo>
                    <a:pt x="15599893" y="2263330"/>
                  </a:lnTo>
                  <a:lnTo>
                    <a:pt x="15647696" y="2260358"/>
                  </a:lnTo>
                  <a:lnTo>
                    <a:pt x="15693708" y="2251697"/>
                  </a:lnTo>
                  <a:lnTo>
                    <a:pt x="15737599" y="2237689"/>
                  </a:lnTo>
                  <a:lnTo>
                    <a:pt x="15779014" y="2218690"/>
                  </a:lnTo>
                  <a:lnTo>
                    <a:pt x="15817571" y="2195068"/>
                  </a:lnTo>
                  <a:lnTo>
                    <a:pt x="15852940" y="2167178"/>
                  </a:lnTo>
                  <a:lnTo>
                    <a:pt x="15884741" y="2135365"/>
                  </a:lnTo>
                  <a:lnTo>
                    <a:pt x="15912630" y="2100008"/>
                  </a:lnTo>
                  <a:lnTo>
                    <a:pt x="15936265" y="2061438"/>
                  </a:lnTo>
                  <a:lnTo>
                    <a:pt x="15955252" y="2020036"/>
                  </a:lnTo>
                  <a:lnTo>
                    <a:pt x="15969260" y="1976145"/>
                  </a:lnTo>
                  <a:lnTo>
                    <a:pt x="15977426" y="1932813"/>
                  </a:lnTo>
                  <a:lnTo>
                    <a:pt x="15977426" y="330517"/>
                  </a:lnTo>
                  <a:close/>
                </a:path>
              </a:pathLst>
            </a:custGeom>
            <a:solidFill>
              <a:srgbClr val="3360B5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10651913" cy="1685897"/>
          </a:xfrm>
          <a:prstGeom prst="rect">
            <a:avLst/>
          </a:prstGeom>
        </p:spPr>
        <p:txBody>
          <a:bodyPr vert="horz" wrap="square" lIns="0" tIns="653528" rIns="0" bIns="0" rtlCol="0">
            <a:spAutoFit/>
          </a:bodyPr>
          <a:lstStyle/>
          <a:p>
            <a:pPr marL="2325063">
              <a:spcBef>
                <a:spcPts val="73"/>
              </a:spcBef>
            </a:pPr>
            <a:r>
              <a:rPr spc="-679"/>
              <a:t>RECOMMENDATIONS</a:t>
            </a:r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06843" y="1871547"/>
            <a:ext cx="998643" cy="330200"/>
          </a:xfrm>
          <a:custGeom>
            <a:avLst/>
            <a:gdLst/>
            <a:ahLst/>
            <a:cxnLst/>
            <a:rect l="l" t="t" r="r" b="b"/>
            <a:pathLst>
              <a:path w="1497965" h="495300">
                <a:moveTo>
                  <a:pt x="253677" y="495299"/>
                </a:moveTo>
                <a:lnTo>
                  <a:pt x="245640" y="495299"/>
                </a:lnTo>
                <a:lnTo>
                  <a:pt x="0" y="249659"/>
                </a:lnTo>
                <a:lnTo>
                  <a:pt x="249659" y="0"/>
                </a:lnTo>
                <a:lnTo>
                  <a:pt x="499318" y="249659"/>
                </a:lnTo>
                <a:lnTo>
                  <a:pt x="253677" y="495299"/>
                </a:lnTo>
                <a:close/>
              </a:path>
              <a:path w="1497965" h="495300">
                <a:moveTo>
                  <a:pt x="752995" y="495299"/>
                </a:moveTo>
                <a:lnTo>
                  <a:pt x="744959" y="495299"/>
                </a:lnTo>
                <a:lnTo>
                  <a:pt x="499318" y="249659"/>
                </a:lnTo>
                <a:lnTo>
                  <a:pt x="748977" y="0"/>
                </a:lnTo>
                <a:lnTo>
                  <a:pt x="998636" y="249659"/>
                </a:lnTo>
                <a:lnTo>
                  <a:pt x="752995" y="495299"/>
                </a:lnTo>
                <a:close/>
              </a:path>
              <a:path w="1497965" h="495300">
                <a:moveTo>
                  <a:pt x="1252314" y="495299"/>
                </a:moveTo>
                <a:lnTo>
                  <a:pt x="1244277" y="495299"/>
                </a:lnTo>
                <a:lnTo>
                  <a:pt x="998636" y="249659"/>
                </a:lnTo>
                <a:lnTo>
                  <a:pt x="1248295" y="0"/>
                </a:lnTo>
                <a:lnTo>
                  <a:pt x="1497954" y="249659"/>
                </a:lnTo>
                <a:lnTo>
                  <a:pt x="1252314" y="495299"/>
                </a:lnTo>
                <a:close/>
              </a:path>
            </a:pathLst>
          </a:custGeom>
          <a:solidFill>
            <a:srgbClr val="FFBD00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911" y="5839253"/>
            <a:ext cx="998643" cy="330200"/>
          </a:xfrm>
          <a:custGeom>
            <a:avLst/>
            <a:gdLst/>
            <a:ahLst/>
            <a:cxnLst/>
            <a:rect l="l" t="t" r="r" b="b"/>
            <a:pathLst>
              <a:path w="1497964" h="495300">
                <a:moveTo>
                  <a:pt x="253677" y="495299"/>
                </a:moveTo>
                <a:lnTo>
                  <a:pt x="245640" y="495299"/>
                </a:lnTo>
                <a:lnTo>
                  <a:pt x="0" y="249659"/>
                </a:lnTo>
                <a:lnTo>
                  <a:pt x="249659" y="0"/>
                </a:lnTo>
                <a:lnTo>
                  <a:pt x="499318" y="249659"/>
                </a:lnTo>
                <a:lnTo>
                  <a:pt x="253677" y="495299"/>
                </a:lnTo>
                <a:close/>
              </a:path>
              <a:path w="1497964" h="495300">
                <a:moveTo>
                  <a:pt x="752995" y="495299"/>
                </a:moveTo>
                <a:lnTo>
                  <a:pt x="744959" y="495299"/>
                </a:lnTo>
                <a:lnTo>
                  <a:pt x="499318" y="249659"/>
                </a:lnTo>
                <a:lnTo>
                  <a:pt x="748977" y="0"/>
                </a:lnTo>
                <a:lnTo>
                  <a:pt x="998636" y="249659"/>
                </a:lnTo>
                <a:lnTo>
                  <a:pt x="752995" y="495299"/>
                </a:lnTo>
                <a:close/>
              </a:path>
              <a:path w="1497964" h="495300">
                <a:moveTo>
                  <a:pt x="1252313" y="495299"/>
                </a:moveTo>
                <a:lnTo>
                  <a:pt x="1244277" y="495299"/>
                </a:lnTo>
                <a:lnTo>
                  <a:pt x="998636" y="249659"/>
                </a:lnTo>
                <a:lnTo>
                  <a:pt x="1248295" y="0"/>
                </a:lnTo>
                <a:lnTo>
                  <a:pt x="1497954" y="249659"/>
                </a:lnTo>
                <a:lnTo>
                  <a:pt x="1252313" y="495299"/>
                </a:lnTo>
                <a:close/>
              </a:path>
            </a:pathLst>
          </a:custGeom>
          <a:solidFill>
            <a:srgbClr val="FFBD00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92235" y="2972515"/>
            <a:ext cx="1683173" cy="2769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 defTabSz="609630">
              <a:spcBef>
                <a:spcPts val="80"/>
              </a:spcBef>
            </a:pPr>
            <a:r>
              <a:rPr sz="1733" b="1" kern="0" spc="-30">
                <a:solidFill>
                  <a:srgbClr val="FFFFFF"/>
                </a:solidFill>
                <a:latin typeface="Tahoma"/>
                <a:cs typeface="Tahoma"/>
              </a:rPr>
              <a:t>GOVERN</a:t>
            </a:r>
            <a:r>
              <a:rPr sz="1733" b="1" kern="0" spc="-12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60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sz="1733" b="1" kern="0" spc="-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37">
                <a:solidFill>
                  <a:srgbClr val="FFFFFF"/>
                </a:solidFill>
                <a:latin typeface="Tahoma"/>
                <a:cs typeface="Tahoma"/>
              </a:rPr>
              <a:t>USE</a:t>
            </a: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56605" y="2971273"/>
            <a:ext cx="3204633" cy="265095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667" b="1" kern="0" spc="-47">
                <a:solidFill>
                  <a:srgbClr val="FFFFFF"/>
                </a:solidFill>
                <a:latin typeface="Tahoma"/>
                <a:cs typeface="Tahoma"/>
              </a:rPr>
              <a:t>DEVELOP</a:t>
            </a:r>
            <a:r>
              <a:rPr sz="1667" b="1" kern="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67" b="1" kern="0" spc="-23">
                <a:solidFill>
                  <a:srgbClr val="FFFFFF"/>
                </a:solidFill>
                <a:latin typeface="Tahoma"/>
                <a:cs typeface="Tahoma"/>
              </a:rPr>
              <a:t>ANNUAL</a:t>
            </a:r>
            <a:r>
              <a:rPr sz="1667" b="1" kern="0" spc="-1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67" b="1" kern="0" spc="-160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sz="1667" b="1" kern="0" spc="-10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67" b="1" kern="0" spc="-87">
                <a:solidFill>
                  <a:srgbClr val="FFFFFF"/>
                </a:solidFill>
                <a:latin typeface="Tahoma"/>
                <a:cs typeface="Tahoma"/>
              </a:rPr>
              <a:t>TRAINING</a:t>
            </a:r>
            <a:endParaRPr sz="1667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65208" y="4566556"/>
            <a:ext cx="3668607" cy="581142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1036372" marR="3387" indent="-1028328" defTabSz="609630">
              <a:lnSpc>
                <a:spcPct val="114999"/>
              </a:lnSpc>
              <a:spcBef>
                <a:spcPts val="67"/>
              </a:spcBef>
            </a:pPr>
            <a:r>
              <a:rPr sz="1667" kern="0" spc="-123">
                <a:solidFill>
                  <a:srgbClr val="FFFFFF"/>
                </a:solidFill>
                <a:latin typeface="Arial Black"/>
                <a:cs typeface="Arial Black"/>
              </a:rPr>
              <a:t>BUILD</a:t>
            </a:r>
            <a:r>
              <a:rPr sz="1667" kern="0" spc="-14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67" kern="0" spc="-147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667" kern="0" spc="-136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67" kern="0" spc="-163">
                <a:solidFill>
                  <a:srgbClr val="FFFFFF"/>
                </a:solidFill>
                <a:latin typeface="Arial Black"/>
                <a:cs typeface="Arial Black"/>
              </a:rPr>
              <a:t>CENTRALIZED</a:t>
            </a:r>
            <a:r>
              <a:rPr sz="1667" kern="0" spc="-14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67" kern="0" spc="-133">
                <a:solidFill>
                  <a:srgbClr val="FFFFFF"/>
                </a:solidFill>
                <a:latin typeface="Arial Black"/>
                <a:cs typeface="Arial Black"/>
              </a:rPr>
              <a:t>AI</a:t>
            </a:r>
            <a:r>
              <a:rPr sz="1667" kern="0" spc="-136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67" kern="0" spc="-177">
                <a:solidFill>
                  <a:srgbClr val="FFFFFF"/>
                </a:solidFill>
                <a:latin typeface="Arial Black"/>
                <a:cs typeface="Arial Black"/>
              </a:rPr>
              <a:t>PROJECT </a:t>
            </a:r>
            <a:r>
              <a:rPr sz="1667" kern="0" spc="-80">
                <a:solidFill>
                  <a:srgbClr val="FFFFFF"/>
                </a:solidFill>
                <a:latin typeface="Arial Black"/>
                <a:cs typeface="Arial Black"/>
              </a:rPr>
              <a:t>ENVIRONMENT</a:t>
            </a:r>
            <a:endParaRPr sz="1667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11791" y="4112684"/>
            <a:ext cx="4892463" cy="1509183"/>
          </a:xfrm>
          <a:custGeom>
            <a:avLst/>
            <a:gdLst/>
            <a:ahLst/>
            <a:cxnLst/>
            <a:rect l="l" t="t" r="r" b="b"/>
            <a:pathLst>
              <a:path w="7338694" h="2263775">
                <a:moveTo>
                  <a:pt x="6960613" y="2263329"/>
                </a:moveTo>
                <a:lnTo>
                  <a:pt x="381000" y="2263329"/>
                </a:lnTo>
                <a:lnTo>
                  <a:pt x="333208" y="2260360"/>
                </a:lnTo>
                <a:lnTo>
                  <a:pt x="287187" y="2251693"/>
                </a:lnTo>
                <a:lnTo>
                  <a:pt x="243296" y="2237683"/>
                </a:lnTo>
                <a:lnTo>
                  <a:pt x="201890" y="2218689"/>
                </a:lnTo>
                <a:lnTo>
                  <a:pt x="163326" y="2195067"/>
                </a:lnTo>
                <a:lnTo>
                  <a:pt x="127962" y="2167173"/>
                </a:lnTo>
                <a:lnTo>
                  <a:pt x="96155" y="2135366"/>
                </a:lnTo>
                <a:lnTo>
                  <a:pt x="68262" y="2100003"/>
                </a:lnTo>
                <a:lnTo>
                  <a:pt x="44640" y="2061439"/>
                </a:lnTo>
                <a:lnTo>
                  <a:pt x="25645" y="2020033"/>
                </a:lnTo>
                <a:lnTo>
                  <a:pt x="11636" y="1976141"/>
                </a:lnTo>
                <a:lnTo>
                  <a:pt x="2968" y="1930121"/>
                </a:lnTo>
                <a:lnTo>
                  <a:pt x="0" y="1882329"/>
                </a:lnTo>
                <a:lnTo>
                  <a:pt x="0" y="381000"/>
                </a:lnTo>
                <a:lnTo>
                  <a:pt x="2968" y="333208"/>
                </a:lnTo>
                <a:lnTo>
                  <a:pt x="11636" y="287188"/>
                </a:lnTo>
                <a:lnTo>
                  <a:pt x="25645" y="243296"/>
                </a:lnTo>
                <a:lnTo>
                  <a:pt x="44640" y="201890"/>
                </a:lnTo>
                <a:lnTo>
                  <a:pt x="68262" y="163326"/>
                </a:lnTo>
                <a:lnTo>
                  <a:pt x="96155" y="127963"/>
                </a:lnTo>
                <a:lnTo>
                  <a:pt x="127962" y="96156"/>
                </a:lnTo>
                <a:lnTo>
                  <a:pt x="163326" y="68262"/>
                </a:lnTo>
                <a:lnTo>
                  <a:pt x="201890" y="44640"/>
                </a:lnTo>
                <a:lnTo>
                  <a:pt x="243296" y="25645"/>
                </a:lnTo>
                <a:lnTo>
                  <a:pt x="287187" y="11636"/>
                </a:lnTo>
                <a:lnTo>
                  <a:pt x="333208" y="2968"/>
                </a:lnTo>
                <a:lnTo>
                  <a:pt x="381000" y="0"/>
                </a:lnTo>
                <a:lnTo>
                  <a:pt x="6960613" y="0"/>
                </a:lnTo>
                <a:lnTo>
                  <a:pt x="7008405" y="2968"/>
                </a:lnTo>
                <a:lnTo>
                  <a:pt x="7054425" y="11636"/>
                </a:lnTo>
                <a:lnTo>
                  <a:pt x="7098317" y="25645"/>
                </a:lnTo>
                <a:lnTo>
                  <a:pt x="7139723" y="44640"/>
                </a:lnTo>
                <a:lnTo>
                  <a:pt x="7178286" y="68262"/>
                </a:lnTo>
                <a:lnTo>
                  <a:pt x="7213650" y="96156"/>
                </a:lnTo>
                <a:lnTo>
                  <a:pt x="7245457" y="127963"/>
                </a:lnTo>
                <a:lnTo>
                  <a:pt x="7273350" y="163326"/>
                </a:lnTo>
                <a:lnTo>
                  <a:pt x="7296973" y="201890"/>
                </a:lnTo>
                <a:lnTo>
                  <a:pt x="7315967" y="243296"/>
                </a:lnTo>
                <a:lnTo>
                  <a:pt x="7329977" y="287188"/>
                </a:lnTo>
                <a:lnTo>
                  <a:pt x="7338138" y="330520"/>
                </a:lnTo>
                <a:lnTo>
                  <a:pt x="7338138" y="1932809"/>
                </a:lnTo>
                <a:lnTo>
                  <a:pt x="7329977" y="1976141"/>
                </a:lnTo>
                <a:lnTo>
                  <a:pt x="7315967" y="2020033"/>
                </a:lnTo>
                <a:lnTo>
                  <a:pt x="7296973" y="2061439"/>
                </a:lnTo>
                <a:lnTo>
                  <a:pt x="7273350" y="2100003"/>
                </a:lnTo>
                <a:lnTo>
                  <a:pt x="7245457" y="2135366"/>
                </a:lnTo>
                <a:lnTo>
                  <a:pt x="7213650" y="2167173"/>
                </a:lnTo>
                <a:lnTo>
                  <a:pt x="7178286" y="2195067"/>
                </a:lnTo>
                <a:lnTo>
                  <a:pt x="7139723" y="2218689"/>
                </a:lnTo>
                <a:lnTo>
                  <a:pt x="7098317" y="2237683"/>
                </a:lnTo>
                <a:lnTo>
                  <a:pt x="7054425" y="2251693"/>
                </a:lnTo>
                <a:lnTo>
                  <a:pt x="7008405" y="2260360"/>
                </a:lnTo>
                <a:lnTo>
                  <a:pt x="6960613" y="2263329"/>
                </a:lnTo>
                <a:close/>
              </a:path>
            </a:pathLst>
          </a:custGeom>
          <a:solidFill>
            <a:srgbClr val="3360B5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38299" y="4605147"/>
            <a:ext cx="4041563" cy="28554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b="1" kern="0" spc="-110">
                <a:solidFill>
                  <a:srgbClr val="FFFFFF"/>
                </a:solidFill>
                <a:latin typeface="Tahoma"/>
                <a:cs typeface="Tahoma"/>
              </a:rPr>
              <a:t>TRAIN</a:t>
            </a:r>
            <a:r>
              <a:rPr b="1" kern="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b="1" kern="0" spc="-120">
                <a:solidFill>
                  <a:srgbClr val="FFFFFF"/>
                </a:solidFill>
                <a:latin typeface="Tahoma"/>
                <a:cs typeface="Tahoma"/>
              </a:rPr>
              <a:t>USERS</a:t>
            </a:r>
            <a:r>
              <a:rPr b="1" kern="0" spc="-6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b="1" kern="0" spc="-117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b="1" kern="0" spc="-70">
                <a:solidFill>
                  <a:srgbClr val="FFFFFF"/>
                </a:solidFill>
                <a:latin typeface="Tahoma"/>
                <a:cs typeface="Tahoma"/>
              </a:rPr>
              <a:t> SUPPORT</a:t>
            </a:r>
            <a:r>
              <a:rPr b="1" kern="0" spc="-18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b="1" kern="0" spc="-17">
                <a:solidFill>
                  <a:srgbClr val="FFFFFF"/>
                </a:solidFill>
                <a:latin typeface="Tahoma"/>
                <a:cs typeface="Tahoma"/>
              </a:rPr>
              <a:t>ADOPTION</a:t>
            </a:r>
            <a:endParaRPr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DE16-7517-2DCB-4F9B-A2CB2BE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345"/>
            <a:ext cx="10515600" cy="872837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A1C2F88-C9CF-A099-1B0F-5266FDE94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579126"/>
              </p:ext>
            </p:extLst>
          </p:nvPr>
        </p:nvGraphicFramePr>
        <p:xfrm>
          <a:off x="838200" y="1316182"/>
          <a:ext cx="10515600" cy="4572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715000">
                  <a:extLst>
                    <a:ext uri="{9D8B030D-6E8A-4147-A177-3AD203B41FA5}">
                      <a16:colId xmlns:a16="http://schemas.microsoft.com/office/drawing/2014/main" val="3144854934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19362318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spc="50" baseline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Agenda item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50" baseline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Presenter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08269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Welcome and opening remarks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Kendra Burgess, VITA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75827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AI Assistant Training Program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Roboto"/>
                          <a:ea typeface="Roboto"/>
                          <a:cs typeface="+mn-cs"/>
                        </a:rPr>
                        <a:t>Riyah Miah, DMV</a:t>
                      </a:r>
                      <a:endParaRPr lang="en-US" b="1">
                        <a:latin typeface="Roboto"/>
                        <a:ea typeface="Roboto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345127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/>
                          <a:ea typeface="Roboto"/>
                          <a:cs typeface="Roboto"/>
                        </a:rPr>
                        <a:t>MSS transition activities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Jay Campbell, GDIT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491668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/>
                          <a:ea typeface="Roboto"/>
                          <a:cs typeface="Roboto"/>
                        </a:rPr>
                        <a:t>Data governance</a:t>
                      </a:r>
                      <a:endParaRPr lang="en-US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Chris Burroughs, ODGA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97071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/>
                          <a:ea typeface="Roboto"/>
                          <a:cs typeface="Roboto"/>
                        </a:rPr>
                        <a:t>Preemptive cybersecurity</a:t>
                      </a:r>
                      <a:endParaRPr lang="en-US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Grayson Walters, VITA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440582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/>
                          <a:ea typeface="Roboto"/>
                          <a:cs typeface="Roboto"/>
                        </a:rPr>
                        <a:t>KSE Australia update</a:t>
                      </a:r>
                      <a:endParaRPr lang="en-US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Serena Singleton, SAIC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663898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Roboto"/>
                          <a:ea typeface="Roboto"/>
                          <a:cs typeface="Roboto"/>
                        </a:rPr>
                        <a:t>CyberArk to </a:t>
                      </a:r>
                      <a:r>
                        <a:rPr lang="en-US" b="1" dirty="0" err="1">
                          <a:latin typeface="Roboto"/>
                          <a:ea typeface="Roboto"/>
                          <a:cs typeface="Roboto"/>
                        </a:rPr>
                        <a:t>Idira</a:t>
                      </a:r>
                      <a:endParaRPr lang="en-US" b="1" dirty="0">
                        <a:latin typeface="Roboto"/>
                        <a:ea typeface="Roboto"/>
                        <a:cs typeface="Roboto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Luis Lugo, VITA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25837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Announcements and upcoming events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Roboto"/>
                          <a:ea typeface="Roboto"/>
                          <a:cs typeface="Roboto"/>
                        </a:rPr>
                        <a:t>Kendra Burgess, VITA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54542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b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Adjourn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9137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76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508984"/>
            <a:ext cx="12192000" cy="3840057"/>
          </a:xfrm>
          <a:custGeom>
            <a:avLst/>
            <a:gdLst/>
            <a:ahLst/>
            <a:cxnLst/>
            <a:rect l="l" t="t" r="r" b="b"/>
            <a:pathLst>
              <a:path w="18288000" h="5760084">
                <a:moveTo>
                  <a:pt x="18287999" y="5760047"/>
                </a:moveTo>
                <a:lnTo>
                  <a:pt x="0" y="5760047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5760047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95062" y="5650565"/>
            <a:ext cx="2539153" cy="480907"/>
          </a:xfrm>
          <a:custGeom>
            <a:avLst/>
            <a:gdLst/>
            <a:ahLst/>
            <a:cxnLst/>
            <a:rect l="l" t="t" r="r" b="b"/>
            <a:pathLst>
              <a:path w="3808730" h="721359">
                <a:moveTo>
                  <a:pt x="3379844" y="0"/>
                </a:moveTo>
                <a:lnTo>
                  <a:pt x="3808625" y="0"/>
                </a:lnTo>
                <a:lnTo>
                  <a:pt x="3250135" y="721164"/>
                </a:lnTo>
                <a:lnTo>
                  <a:pt x="2821354" y="721164"/>
                </a:lnTo>
                <a:lnTo>
                  <a:pt x="3379844" y="0"/>
                </a:lnTo>
                <a:close/>
              </a:path>
              <a:path w="3808730" h="721359">
                <a:moveTo>
                  <a:pt x="2561936" y="0"/>
                </a:moveTo>
                <a:lnTo>
                  <a:pt x="2990717" y="0"/>
                </a:lnTo>
                <a:lnTo>
                  <a:pt x="2432227" y="721164"/>
                </a:lnTo>
                <a:lnTo>
                  <a:pt x="2003445" y="721164"/>
                </a:lnTo>
                <a:lnTo>
                  <a:pt x="2561936" y="0"/>
                </a:lnTo>
                <a:close/>
              </a:path>
              <a:path w="3808730" h="721359">
                <a:moveTo>
                  <a:pt x="1744027" y="0"/>
                </a:moveTo>
                <a:lnTo>
                  <a:pt x="2172330" y="0"/>
                </a:lnTo>
                <a:lnTo>
                  <a:pt x="1613840" y="721164"/>
                </a:lnTo>
                <a:lnTo>
                  <a:pt x="1185059" y="721164"/>
                </a:lnTo>
                <a:lnTo>
                  <a:pt x="1744027" y="0"/>
                </a:lnTo>
                <a:close/>
              </a:path>
              <a:path w="3808730" h="721359">
                <a:moveTo>
                  <a:pt x="558490" y="0"/>
                </a:moveTo>
                <a:lnTo>
                  <a:pt x="1354900" y="0"/>
                </a:lnTo>
                <a:lnTo>
                  <a:pt x="796409" y="721164"/>
                </a:lnTo>
                <a:lnTo>
                  <a:pt x="0" y="721164"/>
                </a:lnTo>
                <a:lnTo>
                  <a:pt x="5584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36176" y="5888644"/>
            <a:ext cx="6556163" cy="969433"/>
            <a:chOff x="8454263" y="8832966"/>
            <a:chExt cx="9834245" cy="1454150"/>
          </a:xfrm>
        </p:grpSpPr>
        <p:sp>
          <p:nvSpPr>
            <p:cNvPr id="5" name="object 5"/>
            <p:cNvSpPr/>
            <p:nvPr/>
          </p:nvSpPr>
          <p:spPr>
            <a:xfrm>
              <a:off x="8454263" y="9331021"/>
              <a:ext cx="9834245" cy="956310"/>
            </a:xfrm>
            <a:custGeom>
              <a:avLst/>
              <a:gdLst/>
              <a:ahLst/>
              <a:cxnLst/>
              <a:rect l="l" t="t" r="r" b="b"/>
              <a:pathLst>
                <a:path w="9834244" h="956309">
                  <a:moveTo>
                    <a:pt x="0" y="0"/>
                  </a:moveTo>
                  <a:lnTo>
                    <a:pt x="9833737" y="0"/>
                  </a:lnTo>
                  <a:lnTo>
                    <a:pt x="9833737" y="955979"/>
                  </a:lnTo>
                  <a:lnTo>
                    <a:pt x="955961" y="955979"/>
                  </a:lnTo>
                  <a:lnTo>
                    <a:pt x="0" y="1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9A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2162754" y="8832966"/>
              <a:ext cx="6125845" cy="1454150"/>
            </a:xfrm>
            <a:custGeom>
              <a:avLst/>
              <a:gdLst/>
              <a:ahLst/>
              <a:cxnLst/>
              <a:rect l="l" t="t" r="r" b="b"/>
              <a:pathLst>
                <a:path w="6125844" h="1454150">
                  <a:moveTo>
                    <a:pt x="1125716" y="0"/>
                  </a:moveTo>
                  <a:lnTo>
                    <a:pt x="6125247" y="0"/>
                  </a:lnTo>
                  <a:lnTo>
                    <a:pt x="6125247" y="1454033"/>
                  </a:lnTo>
                  <a:lnTo>
                    <a:pt x="0" y="1454033"/>
                  </a:lnTo>
                  <a:lnTo>
                    <a:pt x="1125716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774" y="726617"/>
            <a:ext cx="2539153" cy="480907"/>
          </a:xfrm>
          <a:custGeom>
            <a:avLst/>
            <a:gdLst/>
            <a:ahLst/>
            <a:cxnLst/>
            <a:rect l="l" t="t" r="r" b="b"/>
            <a:pathLst>
              <a:path w="3808729" h="721360">
                <a:moveTo>
                  <a:pt x="428781" y="721164"/>
                </a:moveTo>
                <a:lnTo>
                  <a:pt x="0" y="721164"/>
                </a:lnTo>
                <a:lnTo>
                  <a:pt x="558490" y="0"/>
                </a:lnTo>
                <a:lnTo>
                  <a:pt x="987271" y="0"/>
                </a:lnTo>
                <a:lnTo>
                  <a:pt x="428781" y="721164"/>
                </a:lnTo>
                <a:close/>
              </a:path>
              <a:path w="3808729" h="721360">
                <a:moveTo>
                  <a:pt x="1246689" y="721164"/>
                </a:moveTo>
                <a:lnTo>
                  <a:pt x="817908" y="721164"/>
                </a:lnTo>
                <a:lnTo>
                  <a:pt x="1376398" y="0"/>
                </a:lnTo>
                <a:lnTo>
                  <a:pt x="1805180" y="0"/>
                </a:lnTo>
                <a:lnTo>
                  <a:pt x="1246689" y="721164"/>
                </a:lnTo>
                <a:close/>
              </a:path>
              <a:path w="3808729" h="721360">
                <a:moveTo>
                  <a:pt x="2064597" y="721164"/>
                </a:moveTo>
                <a:lnTo>
                  <a:pt x="1636295" y="721164"/>
                </a:lnTo>
                <a:lnTo>
                  <a:pt x="2194785" y="0"/>
                </a:lnTo>
                <a:lnTo>
                  <a:pt x="2623566" y="0"/>
                </a:lnTo>
                <a:lnTo>
                  <a:pt x="2064597" y="721164"/>
                </a:lnTo>
                <a:close/>
              </a:path>
              <a:path w="3808729" h="721360">
                <a:moveTo>
                  <a:pt x="3250135" y="721164"/>
                </a:moveTo>
                <a:lnTo>
                  <a:pt x="2453725" y="721164"/>
                </a:lnTo>
                <a:lnTo>
                  <a:pt x="3012216" y="0"/>
                </a:lnTo>
                <a:lnTo>
                  <a:pt x="3808625" y="0"/>
                </a:lnTo>
                <a:lnTo>
                  <a:pt x="3250135" y="7211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" y="0"/>
            <a:ext cx="6556163" cy="969433"/>
            <a:chOff x="0" y="0"/>
            <a:chExt cx="9834245" cy="1454150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9834245" cy="956310"/>
            </a:xfrm>
            <a:custGeom>
              <a:avLst/>
              <a:gdLst/>
              <a:ahLst/>
              <a:cxnLst/>
              <a:rect l="l" t="t" r="r" b="b"/>
              <a:pathLst>
                <a:path w="9834245" h="956310">
                  <a:moveTo>
                    <a:pt x="9833618" y="955917"/>
                  </a:moveTo>
                  <a:lnTo>
                    <a:pt x="0" y="955917"/>
                  </a:lnTo>
                  <a:lnTo>
                    <a:pt x="0" y="0"/>
                  </a:lnTo>
                  <a:lnTo>
                    <a:pt x="8877718" y="0"/>
                  </a:lnTo>
                  <a:lnTo>
                    <a:pt x="9833618" y="955768"/>
                  </a:lnTo>
                  <a:lnTo>
                    <a:pt x="9833618" y="955917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6125210" cy="1454150"/>
            </a:xfrm>
            <a:custGeom>
              <a:avLst/>
              <a:gdLst/>
              <a:ahLst/>
              <a:cxnLst/>
              <a:rect l="l" t="t" r="r" b="b"/>
              <a:pathLst>
                <a:path w="6125210" h="1454150">
                  <a:moveTo>
                    <a:pt x="4999410" y="1453971"/>
                  </a:moveTo>
                  <a:lnTo>
                    <a:pt x="0" y="1453971"/>
                  </a:lnTo>
                  <a:lnTo>
                    <a:pt x="0" y="0"/>
                  </a:lnTo>
                  <a:lnTo>
                    <a:pt x="6125079" y="0"/>
                  </a:lnTo>
                  <a:lnTo>
                    <a:pt x="4999410" y="1453971"/>
                  </a:lnTo>
                  <a:close/>
                </a:path>
              </a:pathLst>
            </a:custGeom>
            <a:solidFill>
              <a:srgbClr val="00499A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3600011" y="2077721"/>
            <a:ext cx="5507143" cy="2909344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121926">
              <a:lnSpc>
                <a:spcPts val="11267"/>
              </a:lnSpc>
              <a:spcBef>
                <a:spcPts val="87"/>
              </a:spcBef>
            </a:pPr>
            <a:r>
              <a:rPr sz="9800" spc="-990"/>
              <a:t>THANK</a:t>
            </a:r>
            <a:r>
              <a:rPr sz="9800" spc="80"/>
              <a:t> </a:t>
            </a:r>
            <a:r>
              <a:rPr sz="9800" spc="-1223"/>
              <a:t>YOU!</a:t>
            </a:r>
            <a:endParaRPr sz="9800"/>
          </a:p>
          <a:p>
            <a:pPr marL="8467">
              <a:lnSpc>
                <a:spcPts val="11267"/>
              </a:lnSpc>
            </a:pPr>
            <a:r>
              <a:rPr sz="9800" spc="-840"/>
              <a:t>QUESTIONS?</a:t>
            </a:r>
            <a:endParaRPr sz="9800"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3934" y="318792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4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4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4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BD00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734" y="3187924"/>
            <a:ext cx="1446530" cy="482177"/>
          </a:xfrm>
          <a:custGeom>
            <a:avLst/>
            <a:gdLst/>
            <a:ahLst/>
            <a:cxnLst/>
            <a:rect l="l" t="t" r="r" b="b"/>
            <a:pathLst>
              <a:path w="2169795" h="723264">
                <a:moveTo>
                  <a:pt x="361577" y="723155"/>
                </a:moveTo>
                <a:lnTo>
                  <a:pt x="0" y="361577"/>
                </a:lnTo>
                <a:lnTo>
                  <a:pt x="361577" y="0"/>
                </a:lnTo>
                <a:lnTo>
                  <a:pt x="723155" y="361577"/>
                </a:lnTo>
                <a:lnTo>
                  <a:pt x="361577" y="723155"/>
                </a:lnTo>
                <a:close/>
              </a:path>
              <a:path w="2169795" h="723264">
                <a:moveTo>
                  <a:pt x="1084733" y="723155"/>
                </a:moveTo>
                <a:lnTo>
                  <a:pt x="723155" y="361577"/>
                </a:lnTo>
                <a:lnTo>
                  <a:pt x="1084733" y="0"/>
                </a:lnTo>
                <a:lnTo>
                  <a:pt x="1446311" y="361577"/>
                </a:lnTo>
                <a:lnTo>
                  <a:pt x="1084733" y="723155"/>
                </a:lnTo>
                <a:close/>
              </a:path>
              <a:path w="2169795" h="723264">
                <a:moveTo>
                  <a:pt x="1807889" y="723155"/>
                </a:moveTo>
                <a:lnTo>
                  <a:pt x="1446311" y="361577"/>
                </a:lnTo>
                <a:lnTo>
                  <a:pt x="1807889" y="0"/>
                </a:lnTo>
                <a:lnTo>
                  <a:pt x="2169467" y="361577"/>
                </a:lnTo>
                <a:lnTo>
                  <a:pt x="1807889" y="723155"/>
                </a:lnTo>
                <a:close/>
              </a:path>
            </a:pathLst>
          </a:custGeom>
          <a:solidFill>
            <a:srgbClr val="FFBD00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xfrm>
            <a:off x="5902976" y="1323559"/>
            <a:ext cx="8198615" cy="1107697"/>
          </a:xfrm>
          <a:prstGeom prst="rect">
            <a:avLst/>
          </a:prstGeom>
        </p:spPr>
        <p:txBody>
          <a:bodyPr vert="horz" wrap="square" lIns="0" tIns="9737" rIns="0" bIns="0" rtlCol="0">
            <a:spAutoFit/>
          </a:bodyPr>
          <a:lstStyle/>
          <a:p>
            <a:pPr marL="8467">
              <a:spcBef>
                <a:spcPts val="77"/>
              </a:spcBef>
            </a:pPr>
            <a:r>
              <a:rPr sz="7134" spc="-313"/>
              <a:t>LET’S</a:t>
            </a:r>
            <a:r>
              <a:rPr sz="7134" spc="67"/>
              <a:t> </a:t>
            </a:r>
            <a:r>
              <a:rPr sz="7134" spc="-780"/>
              <a:t>CONNECT!</a:t>
            </a:r>
            <a:endParaRPr sz="7134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5682" y="2431256"/>
            <a:ext cx="6466417" cy="1221317"/>
          </a:xfrm>
          <a:custGeom>
            <a:avLst/>
            <a:gdLst/>
            <a:ahLst/>
            <a:cxnLst/>
            <a:rect l="l" t="t" r="r" b="b"/>
            <a:pathLst>
              <a:path w="9699625" h="1831975">
                <a:moveTo>
                  <a:pt x="9318186" y="1831633"/>
                </a:moveTo>
                <a:lnTo>
                  <a:pt x="381000" y="1831633"/>
                </a:lnTo>
                <a:lnTo>
                  <a:pt x="333208" y="1828664"/>
                </a:lnTo>
                <a:lnTo>
                  <a:pt x="287187" y="1819996"/>
                </a:lnTo>
                <a:lnTo>
                  <a:pt x="243295" y="1805987"/>
                </a:lnTo>
                <a:lnTo>
                  <a:pt x="201889" y="1786992"/>
                </a:lnTo>
                <a:lnTo>
                  <a:pt x="163326" y="1763370"/>
                </a:lnTo>
                <a:lnTo>
                  <a:pt x="127962" y="1735477"/>
                </a:lnTo>
                <a:lnTo>
                  <a:pt x="96155" y="1703670"/>
                </a:lnTo>
                <a:lnTo>
                  <a:pt x="68262" y="1668306"/>
                </a:lnTo>
                <a:lnTo>
                  <a:pt x="44640" y="1629743"/>
                </a:lnTo>
                <a:lnTo>
                  <a:pt x="25645" y="1588336"/>
                </a:lnTo>
                <a:lnTo>
                  <a:pt x="11636" y="1544445"/>
                </a:lnTo>
                <a:lnTo>
                  <a:pt x="2968" y="1498424"/>
                </a:lnTo>
                <a:lnTo>
                  <a:pt x="0" y="1450632"/>
                </a:lnTo>
                <a:lnTo>
                  <a:pt x="0" y="381000"/>
                </a:lnTo>
                <a:lnTo>
                  <a:pt x="2968" y="333208"/>
                </a:lnTo>
                <a:lnTo>
                  <a:pt x="11636" y="287187"/>
                </a:lnTo>
                <a:lnTo>
                  <a:pt x="25645" y="243296"/>
                </a:lnTo>
                <a:lnTo>
                  <a:pt x="44640" y="201889"/>
                </a:lnTo>
                <a:lnTo>
                  <a:pt x="68262" y="163326"/>
                </a:lnTo>
                <a:lnTo>
                  <a:pt x="96155" y="127962"/>
                </a:lnTo>
                <a:lnTo>
                  <a:pt x="127962" y="96155"/>
                </a:lnTo>
                <a:lnTo>
                  <a:pt x="163326" y="68262"/>
                </a:lnTo>
                <a:lnTo>
                  <a:pt x="201889" y="44640"/>
                </a:lnTo>
                <a:lnTo>
                  <a:pt x="243295" y="25645"/>
                </a:lnTo>
                <a:lnTo>
                  <a:pt x="287187" y="11636"/>
                </a:lnTo>
                <a:lnTo>
                  <a:pt x="333208" y="2968"/>
                </a:lnTo>
                <a:lnTo>
                  <a:pt x="381000" y="0"/>
                </a:lnTo>
                <a:lnTo>
                  <a:pt x="9318186" y="0"/>
                </a:lnTo>
                <a:lnTo>
                  <a:pt x="9365978" y="2968"/>
                </a:lnTo>
                <a:lnTo>
                  <a:pt x="9411999" y="11636"/>
                </a:lnTo>
                <a:lnTo>
                  <a:pt x="9455890" y="25645"/>
                </a:lnTo>
                <a:lnTo>
                  <a:pt x="9497297" y="44640"/>
                </a:lnTo>
                <a:lnTo>
                  <a:pt x="9535860" y="68262"/>
                </a:lnTo>
                <a:lnTo>
                  <a:pt x="9571224" y="96155"/>
                </a:lnTo>
                <a:lnTo>
                  <a:pt x="9603031" y="127962"/>
                </a:lnTo>
                <a:lnTo>
                  <a:pt x="9630924" y="163326"/>
                </a:lnTo>
                <a:lnTo>
                  <a:pt x="9654546" y="201889"/>
                </a:lnTo>
                <a:lnTo>
                  <a:pt x="9673541" y="243296"/>
                </a:lnTo>
                <a:lnTo>
                  <a:pt x="9687550" y="287187"/>
                </a:lnTo>
                <a:lnTo>
                  <a:pt x="9696218" y="333208"/>
                </a:lnTo>
                <a:lnTo>
                  <a:pt x="9699186" y="381000"/>
                </a:lnTo>
                <a:lnTo>
                  <a:pt x="9699186" y="1450632"/>
                </a:lnTo>
                <a:lnTo>
                  <a:pt x="9696218" y="1498424"/>
                </a:lnTo>
                <a:lnTo>
                  <a:pt x="9687550" y="1544445"/>
                </a:lnTo>
                <a:lnTo>
                  <a:pt x="9673541" y="1588336"/>
                </a:lnTo>
                <a:lnTo>
                  <a:pt x="9654546" y="1629743"/>
                </a:lnTo>
                <a:lnTo>
                  <a:pt x="9630924" y="1668306"/>
                </a:lnTo>
                <a:lnTo>
                  <a:pt x="9603031" y="1703670"/>
                </a:lnTo>
                <a:lnTo>
                  <a:pt x="9571224" y="1735477"/>
                </a:lnTo>
                <a:lnTo>
                  <a:pt x="9535860" y="1763370"/>
                </a:lnTo>
                <a:lnTo>
                  <a:pt x="9497297" y="1786992"/>
                </a:lnTo>
                <a:lnTo>
                  <a:pt x="9455890" y="1805987"/>
                </a:lnTo>
                <a:lnTo>
                  <a:pt x="9411999" y="1819996"/>
                </a:lnTo>
                <a:lnTo>
                  <a:pt x="9365978" y="1828664"/>
                </a:lnTo>
                <a:lnTo>
                  <a:pt x="9318186" y="1831633"/>
                </a:lnTo>
                <a:close/>
              </a:path>
            </a:pathLst>
          </a:custGeom>
          <a:solidFill>
            <a:srgbClr val="3360B5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88102" y="2771898"/>
            <a:ext cx="6362277" cy="54209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3467" kern="0" spc="-240">
                <a:solidFill>
                  <a:srgbClr val="FFFFFF"/>
                </a:solidFill>
                <a:latin typeface="Arial Black"/>
                <a:cs typeface="Arial Black"/>
              </a:rPr>
              <a:t>Email:</a:t>
            </a:r>
            <a:r>
              <a:rPr sz="3467" kern="0" spc="-339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467" kern="0" spc="-183">
                <a:solidFill>
                  <a:srgbClr val="FFFFFF"/>
                </a:solidFill>
                <a:latin typeface="Arial Black"/>
                <a:cs typeface="Arial Black"/>
              </a:rPr>
              <a:t>riyah.miah@gmail.com</a:t>
            </a:r>
            <a:endParaRPr sz="3467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MSS ISOAG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Virginia Information Technologies Agency (VITA)</a:t>
            </a:r>
          </a:p>
          <a:p>
            <a:r>
              <a:rPr lang="en-US"/>
              <a:t>VITA Managed Security Services (MSS)</a:t>
            </a:r>
          </a:p>
          <a:p>
            <a:r>
              <a:rPr lang="en-US"/>
              <a:t>August 5, 2026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191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C45F11-BB5F-E698-762C-3A0BDB6E8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MSS Transition – High Level Activities</a:t>
            </a:r>
            <a:endParaRPr lang="en-GB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AE2B60-DB91-02E7-20A9-D4939D5F1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cs typeface="Arial"/>
              </a:rPr>
              <a:t>Customer Comminucations 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4821E8-F1CF-47E5-C05C-C7F032E9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A64293-5FE7-7799-1603-456625C06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21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56F5D212-4D39-997D-780F-26AB1256C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Communications</a:t>
            </a:r>
          </a:p>
        </p:txBody>
      </p:sp>
      <p:sp>
        <p:nvSpPr>
          <p:cNvPr id="168" name="Footer Placeholder 3">
            <a:extLst>
              <a:ext uri="{FF2B5EF4-FFF2-40B4-BE49-F238E27FC236}">
                <a16:creationId xmlns:a16="http://schemas.microsoft.com/office/drawing/2014/main" id="{6278968E-71DE-F232-DB7A-87558FF535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D63B3B-4C66-C9B5-489E-C9E820C7A1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>
                <a:cs typeface="Arial"/>
              </a:rPr>
              <a:t>GDIT to disseminate information in the following methods with coordination of VITA Business Readiness Team:</a:t>
            </a:r>
          </a:p>
          <a:p>
            <a:pPr marL="179070" indent="-179070"/>
            <a:endParaRPr lang="en-US">
              <a:cs typeface="Arial"/>
            </a:endParaRPr>
          </a:p>
          <a:p>
            <a:pPr marL="179070" indent="-179070"/>
            <a:r>
              <a:rPr lang="en-US">
                <a:cs typeface="Arial"/>
              </a:rPr>
              <a:t>Meetings</a:t>
            </a:r>
          </a:p>
          <a:p>
            <a:pPr marL="631190" lvl="1" indent="-179070"/>
            <a:r>
              <a:rPr lang="en-US">
                <a:cs typeface="Arial"/>
              </a:rPr>
              <a:t>ISOAG – 8/5/2026</a:t>
            </a:r>
          </a:p>
          <a:p>
            <a:pPr marL="631190" lvl="1" indent="-179070"/>
            <a:r>
              <a:rPr lang="en-US">
                <a:cs typeface="Arial"/>
              </a:rPr>
              <a:t>AITR – 9/9/2026</a:t>
            </a:r>
          </a:p>
          <a:p>
            <a:pPr marL="179070" indent="-179070"/>
            <a:endParaRPr lang="en-US"/>
          </a:p>
          <a:p>
            <a:pPr marL="179070" indent="-179070"/>
            <a:r>
              <a:rPr lang="en-US">
                <a:cs typeface="Arial"/>
              </a:rPr>
              <a:t>MSS Transition Connections Page via SharePoint</a:t>
            </a:r>
          </a:p>
          <a:p>
            <a:pPr marL="631190" lvl="1" indent="-179070"/>
            <a:r>
              <a:rPr lang="en-US">
                <a:cs typeface="Arial"/>
              </a:rPr>
              <a:t>Partnering with VITA to have a centralized information delivery location</a:t>
            </a:r>
          </a:p>
          <a:p>
            <a:pPr marL="631190" lvl="1" indent="-179070"/>
            <a:r>
              <a:rPr lang="en-US">
                <a:cs typeface="Arial"/>
              </a:rPr>
              <a:t>Customer information on GDIT Transition, dates, and technology</a:t>
            </a:r>
          </a:p>
          <a:p>
            <a:pPr marL="179070" indent="-179070"/>
            <a:endParaRPr lang="en-US">
              <a:cs typeface="Arial"/>
            </a:endParaRPr>
          </a:p>
          <a:p>
            <a:pPr marL="179070" indent="-179070"/>
            <a:r>
              <a:rPr lang="en-US">
                <a:cs typeface="Arial"/>
              </a:rPr>
              <a:t>MSS Transition Newsletters</a:t>
            </a:r>
          </a:p>
          <a:p>
            <a:pPr marL="631190" lvl="1" indent="-179070"/>
            <a:r>
              <a:rPr lang="en-US">
                <a:cs typeface="Arial"/>
              </a:rPr>
              <a:t>Detailed information by technology </a:t>
            </a:r>
          </a:p>
          <a:p>
            <a:pPr marL="179070" indent="-179070"/>
            <a:endParaRPr lang="en-US">
              <a:cs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F62F8-D40C-72F9-AA77-0A64E96CE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380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444EC-14EC-3A66-3760-95268A31A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E8D5AA-1135-B7B4-0DA3-E49EDF23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MSS Transition – SOC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616836-5FA1-180A-81FB-40F714E91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7AD3A5-21F9-1556-4D1E-653FE95D8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Multi-stage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63A607-2057-11CE-BA2B-FA1B66EBC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836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44500-BC23-5A08-1B7F-35F8D19E8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568430A6-EF44-892E-429E-44DDBF4C7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Security Operations Center (SOC) Transition</a:t>
            </a:r>
            <a:endParaRPr lang="en-GB"/>
          </a:p>
        </p:txBody>
      </p:sp>
      <p:sp>
        <p:nvSpPr>
          <p:cNvPr id="168" name="Footer Placeholder 3">
            <a:extLst>
              <a:ext uri="{FF2B5EF4-FFF2-40B4-BE49-F238E27FC236}">
                <a16:creationId xmlns:a16="http://schemas.microsoft.com/office/drawing/2014/main" id="{926D9129-26BB-F625-F6E3-7597EADA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539F23-A833-F4E3-9AE4-E3C631632F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Transition occurs during a high‑sensitivity period (national election, Nov 2026).</a:t>
            </a:r>
          </a:p>
          <a:p>
            <a:r>
              <a:rPr lang="en-US"/>
              <a:t>Atos services end October 31, 2026; GDIT assumes operational control November 1, 2026.</a:t>
            </a:r>
          </a:p>
          <a:p>
            <a:r>
              <a:rPr lang="en-US"/>
              <a:t>SOC Transition Activities:</a:t>
            </a:r>
          </a:p>
          <a:p>
            <a:pPr lvl="1"/>
            <a:r>
              <a:rPr lang="en-US"/>
              <a:t>Phase 1 (Oct 26–31):</a:t>
            </a:r>
          </a:p>
          <a:p>
            <a:pPr lvl="2"/>
            <a:r>
              <a:rPr lang="en-US"/>
              <a:t>Atos maintains full operational control; GDIT operates in shadow mode (observing, validating, not writing tickets).</a:t>
            </a:r>
          </a:p>
          <a:p>
            <a:pPr lvl="1"/>
            <a:r>
              <a:rPr lang="en-US"/>
              <a:t>Phase 2 (Nov 1–14):</a:t>
            </a:r>
          </a:p>
          <a:p>
            <a:pPr lvl="2"/>
            <a:r>
              <a:rPr lang="en-US"/>
              <a:t>GDIT assumes operational control; Atos shifts to shadow mode to support oversight and knowledge transfer.</a:t>
            </a:r>
          </a:p>
          <a:p>
            <a:pPr lvl="1"/>
            <a:r>
              <a:rPr lang="en-US"/>
              <a:t>Phase 3 (Nov 15–30):</a:t>
            </a:r>
          </a:p>
          <a:p>
            <a:pPr lvl="2"/>
            <a:r>
              <a:rPr lang="en-US"/>
              <a:t>GDIT fully owns SOC operations; Atos moves to advisory-only reach‑back.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C513A-9D1E-1636-F67E-86E3A2ACA7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550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5B39A-356B-6D0D-7AD3-5DE6D99B3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18E6D1-AFAB-976F-E6DC-2BB379B5A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MSS Transition – Security Engineering (SEC-ENG)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10396E-53A2-9263-AC05-68E1AF044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AAA47E-C519-B666-4EA0-8FCB366E6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Multi-stage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69FC48-8CAF-687E-E5AD-BA4A0481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204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41AA86C-77A2-72BB-D17C-9D8FEBE9E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Take-over (as-is) - Little to No Change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E5DF2F-70EE-4F44-CA8C-761006A49D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Firewalls and Firewall Management</a:t>
            </a:r>
          </a:p>
          <a:p>
            <a:pPr lvl="1"/>
            <a:r>
              <a:rPr lang="en-US"/>
              <a:t>Palo Alto</a:t>
            </a:r>
          </a:p>
          <a:p>
            <a:pPr lvl="1"/>
            <a:r>
              <a:rPr lang="en-US"/>
              <a:t>Juniper</a:t>
            </a:r>
          </a:p>
          <a:p>
            <a:r>
              <a:rPr lang="en-US"/>
              <a:t>Web Application Firewalls (WAF)</a:t>
            </a:r>
          </a:p>
          <a:p>
            <a:pPr lvl="1"/>
            <a:r>
              <a:rPr lang="en-US"/>
              <a:t>F5</a:t>
            </a:r>
          </a:p>
          <a:p>
            <a:pPr lvl="1"/>
            <a:r>
              <a:rPr lang="en-US"/>
              <a:t>AWS WAF</a:t>
            </a:r>
          </a:p>
          <a:p>
            <a:r>
              <a:rPr lang="en-US"/>
              <a:t>Firewall Policy Management</a:t>
            </a:r>
          </a:p>
          <a:p>
            <a:pPr lvl="1"/>
            <a:r>
              <a:rPr lang="en-US" err="1"/>
              <a:t>AlgoSec</a:t>
            </a:r>
            <a:endParaRPr lang="en-US"/>
          </a:p>
          <a:p>
            <a:r>
              <a:rPr lang="en-US"/>
              <a:t>Remote User Access</a:t>
            </a:r>
          </a:p>
          <a:p>
            <a:pPr lvl="1"/>
            <a:r>
              <a:rPr lang="en-US"/>
              <a:t>Palo Alto GlobalProtect</a:t>
            </a:r>
          </a:p>
          <a:p>
            <a:r>
              <a:rPr lang="en-US"/>
              <a:t>Third-party VPN</a:t>
            </a:r>
          </a:p>
          <a:p>
            <a:pPr lvl="1"/>
            <a:r>
              <a:rPr lang="en-US"/>
              <a:t>Juniper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403E4A-BC5F-906C-C934-DFECD6FC4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305E9-FBE2-8F8A-783C-6A049B4CA7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054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56F5D212-4D39-997D-780F-26AB1256C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Short-term changes/enhancements (0-6 months)</a:t>
            </a:r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D63B3B-4C66-C9B5-489E-C9E820C7A1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Vulnerability Management</a:t>
            </a:r>
          </a:p>
          <a:p>
            <a:pPr lvl="1"/>
            <a:r>
              <a:rPr lang="en-US"/>
              <a:t>Tenable One migration from Tenable.sc</a:t>
            </a:r>
          </a:p>
          <a:p>
            <a:r>
              <a:rPr lang="en-US"/>
              <a:t>Managed Network Intrusion Protection (MNIP)</a:t>
            </a:r>
          </a:p>
          <a:p>
            <a:pPr lvl="1"/>
            <a:r>
              <a:rPr lang="en-US" err="1"/>
              <a:t>Netwitness</a:t>
            </a:r>
            <a:r>
              <a:rPr lang="en-US"/>
              <a:t> will be replaced with ExtraHop</a:t>
            </a:r>
          </a:p>
          <a:p>
            <a:r>
              <a:rPr lang="en-US"/>
              <a:t>Certificate Management Service (CMS)</a:t>
            </a:r>
          </a:p>
          <a:p>
            <a:pPr lvl="1"/>
            <a:r>
              <a:rPr lang="en-US"/>
              <a:t>Deploy a Certificate auto-renewal solution</a:t>
            </a:r>
          </a:p>
          <a:p>
            <a:r>
              <a:rPr lang="en-US"/>
              <a:t>Data Loss Prevention (DLP) on Endpoint</a:t>
            </a:r>
          </a:p>
          <a:p>
            <a:pPr lvl="1"/>
            <a:r>
              <a:rPr lang="en-US"/>
              <a:t>Migrate </a:t>
            </a:r>
            <a:r>
              <a:rPr lang="en-US" err="1"/>
              <a:t>Skyhigh</a:t>
            </a:r>
            <a:r>
              <a:rPr lang="en-US"/>
              <a:t> DLP to CrowdStrike</a:t>
            </a:r>
          </a:p>
          <a:p>
            <a:endParaRPr lang="en-GB"/>
          </a:p>
        </p:txBody>
      </p:sp>
      <p:sp>
        <p:nvSpPr>
          <p:cNvPr id="168" name="Footer Placeholder 3">
            <a:extLst>
              <a:ext uri="{FF2B5EF4-FFF2-40B4-BE49-F238E27FC236}">
                <a16:creationId xmlns:a16="http://schemas.microsoft.com/office/drawing/2014/main" id="{6278968E-71DE-F232-DB7A-87558FF53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F62F8-D40C-72F9-AA77-0A64E96CE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771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0499A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880533" y="2021362"/>
            <a:ext cx="3826087" cy="1096946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z="7067" spc="-440" dirty="0"/>
              <a:t>AI</a:t>
            </a:r>
            <a:r>
              <a:rPr sz="7067" spc="57" dirty="0"/>
              <a:t> </a:t>
            </a:r>
            <a:r>
              <a:rPr sz="7067" spc="-677" dirty="0"/>
              <a:t>TRAINING</a:t>
            </a:r>
            <a:endParaRPr sz="7067" dirty="0"/>
          </a:p>
        </p:txBody>
      </p:sp>
      <p:sp>
        <p:nvSpPr>
          <p:cNvPr id="15" name="object 15"/>
          <p:cNvSpPr txBox="1"/>
          <p:nvPr/>
        </p:nvSpPr>
        <p:spPr>
          <a:xfrm>
            <a:off x="880533" y="3007903"/>
            <a:ext cx="3277023" cy="1096946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 defTabSz="609630">
              <a:spcBef>
                <a:spcPts val="73"/>
              </a:spcBef>
            </a:pPr>
            <a:r>
              <a:rPr sz="7067" kern="0" spc="-733">
                <a:solidFill>
                  <a:srgbClr val="FFFFFF"/>
                </a:solidFill>
                <a:latin typeface="Calibri"/>
                <a:cs typeface="Calibri"/>
              </a:rPr>
              <a:t>PROGRAM</a:t>
            </a:r>
            <a:endParaRPr sz="7067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3" name="object 3" descr="Aerodynamic White sports car speading down the highway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4545" y="657325"/>
              <a:ext cx="7384754" cy="78875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8293863"/>
              <a:ext cx="10680065" cy="964565"/>
            </a:xfrm>
            <a:custGeom>
              <a:avLst/>
              <a:gdLst/>
              <a:ahLst/>
              <a:cxnLst/>
              <a:rect l="l" t="t" r="r" b="b"/>
              <a:pathLst>
                <a:path w="10680065" h="964565">
                  <a:moveTo>
                    <a:pt x="0" y="0"/>
                  </a:moveTo>
                  <a:lnTo>
                    <a:pt x="10679796" y="0"/>
                  </a:lnTo>
                  <a:lnTo>
                    <a:pt x="10679796" y="964436"/>
                  </a:lnTo>
                  <a:lnTo>
                    <a:pt x="0" y="964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0B5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9458406" y="8336824"/>
              <a:ext cx="3808729" cy="721360"/>
            </a:xfrm>
            <a:custGeom>
              <a:avLst/>
              <a:gdLst/>
              <a:ahLst/>
              <a:cxnLst/>
              <a:rect l="l" t="t" r="r" b="b"/>
              <a:pathLst>
                <a:path w="3808730" h="721359">
                  <a:moveTo>
                    <a:pt x="3379844" y="0"/>
                  </a:moveTo>
                  <a:lnTo>
                    <a:pt x="3808625" y="0"/>
                  </a:lnTo>
                  <a:lnTo>
                    <a:pt x="3250135" y="721164"/>
                  </a:lnTo>
                  <a:lnTo>
                    <a:pt x="2821354" y="721164"/>
                  </a:lnTo>
                  <a:lnTo>
                    <a:pt x="3379844" y="0"/>
                  </a:lnTo>
                  <a:close/>
                </a:path>
                <a:path w="3808730" h="721359">
                  <a:moveTo>
                    <a:pt x="2561936" y="0"/>
                  </a:moveTo>
                  <a:lnTo>
                    <a:pt x="2990717" y="0"/>
                  </a:lnTo>
                  <a:lnTo>
                    <a:pt x="2432227" y="721164"/>
                  </a:lnTo>
                  <a:lnTo>
                    <a:pt x="2003445" y="721164"/>
                  </a:lnTo>
                  <a:lnTo>
                    <a:pt x="2561936" y="0"/>
                  </a:lnTo>
                  <a:close/>
                </a:path>
                <a:path w="3808730" h="721359">
                  <a:moveTo>
                    <a:pt x="1744027" y="0"/>
                  </a:moveTo>
                  <a:lnTo>
                    <a:pt x="2172330" y="0"/>
                  </a:lnTo>
                  <a:lnTo>
                    <a:pt x="1613840" y="721164"/>
                  </a:lnTo>
                  <a:lnTo>
                    <a:pt x="1185059" y="721164"/>
                  </a:lnTo>
                  <a:lnTo>
                    <a:pt x="1744027" y="0"/>
                  </a:lnTo>
                  <a:close/>
                </a:path>
                <a:path w="3808730" h="721359">
                  <a:moveTo>
                    <a:pt x="558490" y="0"/>
                  </a:moveTo>
                  <a:lnTo>
                    <a:pt x="1354900" y="0"/>
                  </a:lnTo>
                  <a:lnTo>
                    <a:pt x="796409" y="721164"/>
                  </a:lnTo>
                  <a:lnTo>
                    <a:pt x="0" y="721164"/>
                  </a:lnTo>
                  <a:lnTo>
                    <a:pt x="5584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8320075" y="9191997"/>
              <a:ext cx="9968230" cy="1095375"/>
            </a:xfrm>
            <a:custGeom>
              <a:avLst/>
              <a:gdLst/>
              <a:ahLst/>
              <a:cxnLst/>
              <a:rect l="l" t="t" r="r" b="b"/>
              <a:pathLst>
                <a:path w="9968230" h="1095375">
                  <a:moveTo>
                    <a:pt x="0" y="0"/>
                  </a:moveTo>
                  <a:lnTo>
                    <a:pt x="9967924" y="0"/>
                  </a:lnTo>
                  <a:lnTo>
                    <a:pt x="9967924" y="1095002"/>
                  </a:lnTo>
                  <a:lnTo>
                    <a:pt x="1095004" y="1095002"/>
                  </a:lnTo>
                  <a:lnTo>
                    <a:pt x="0" y="1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1920934" y="8693942"/>
              <a:ext cx="6367145" cy="1593215"/>
            </a:xfrm>
            <a:custGeom>
              <a:avLst/>
              <a:gdLst/>
              <a:ahLst/>
              <a:cxnLst/>
              <a:rect l="l" t="t" r="r" b="b"/>
              <a:pathLst>
                <a:path w="6367144" h="1593215">
                  <a:moveTo>
                    <a:pt x="1233348" y="0"/>
                  </a:moveTo>
                  <a:lnTo>
                    <a:pt x="6367065" y="0"/>
                  </a:lnTo>
                  <a:lnTo>
                    <a:pt x="6367065" y="1593057"/>
                  </a:lnTo>
                  <a:lnTo>
                    <a:pt x="0" y="1593057"/>
                  </a:lnTo>
                  <a:lnTo>
                    <a:pt x="1233348" y="0"/>
                  </a:lnTo>
                  <a:close/>
                </a:path>
              </a:pathLst>
            </a:custGeom>
            <a:solidFill>
              <a:srgbClr val="013D8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763146" y="827486"/>
              <a:ext cx="3808729" cy="721360"/>
            </a:xfrm>
            <a:custGeom>
              <a:avLst/>
              <a:gdLst/>
              <a:ahLst/>
              <a:cxnLst/>
              <a:rect l="l" t="t" r="r" b="b"/>
              <a:pathLst>
                <a:path w="3808729" h="721360">
                  <a:moveTo>
                    <a:pt x="428781" y="721164"/>
                  </a:moveTo>
                  <a:lnTo>
                    <a:pt x="0" y="721164"/>
                  </a:lnTo>
                  <a:lnTo>
                    <a:pt x="558490" y="0"/>
                  </a:lnTo>
                  <a:lnTo>
                    <a:pt x="987271" y="0"/>
                  </a:lnTo>
                  <a:lnTo>
                    <a:pt x="428781" y="721164"/>
                  </a:lnTo>
                  <a:close/>
                </a:path>
                <a:path w="3808729" h="721360">
                  <a:moveTo>
                    <a:pt x="1246689" y="721164"/>
                  </a:moveTo>
                  <a:lnTo>
                    <a:pt x="817908" y="721164"/>
                  </a:lnTo>
                  <a:lnTo>
                    <a:pt x="1376398" y="0"/>
                  </a:lnTo>
                  <a:lnTo>
                    <a:pt x="1805180" y="0"/>
                  </a:lnTo>
                  <a:lnTo>
                    <a:pt x="1246689" y="721164"/>
                  </a:lnTo>
                  <a:close/>
                </a:path>
                <a:path w="3808729" h="721360">
                  <a:moveTo>
                    <a:pt x="2064597" y="721164"/>
                  </a:moveTo>
                  <a:lnTo>
                    <a:pt x="1636295" y="721164"/>
                  </a:lnTo>
                  <a:lnTo>
                    <a:pt x="2194785" y="0"/>
                  </a:lnTo>
                  <a:lnTo>
                    <a:pt x="2623566" y="0"/>
                  </a:lnTo>
                  <a:lnTo>
                    <a:pt x="2064597" y="721164"/>
                  </a:lnTo>
                  <a:close/>
                </a:path>
                <a:path w="3808729" h="721360">
                  <a:moveTo>
                    <a:pt x="3250135" y="721164"/>
                  </a:moveTo>
                  <a:lnTo>
                    <a:pt x="2453725" y="721164"/>
                  </a:lnTo>
                  <a:lnTo>
                    <a:pt x="3012216" y="0"/>
                  </a:lnTo>
                  <a:lnTo>
                    <a:pt x="3808625" y="0"/>
                  </a:lnTo>
                  <a:lnTo>
                    <a:pt x="3250135" y="7211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5710555" cy="694055"/>
            </a:xfrm>
            <a:custGeom>
              <a:avLst/>
              <a:gdLst/>
              <a:ahLst/>
              <a:cxnLst/>
              <a:rect l="l" t="t" r="r" b="b"/>
              <a:pathLst>
                <a:path w="5710555" h="694055">
                  <a:moveTo>
                    <a:pt x="5710103" y="693477"/>
                  </a:moveTo>
                  <a:lnTo>
                    <a:pt x="0" y="693477"/>
                  </a:lnTo>
                  <a:lnTo>
                    <a:pt x="0" y="0"/>
                  </a:lnTo>
                  <a:lnTo>
                    <a:pt x="5016679" y="0"/>
                  </a:lnTo>
                  <a:lnTo>
                    <a:pt x="5710103" y="693328"/>
                  </a:lnTo>
                  <a:lnTo>
                    <a:pt x="5710103" y="693477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1798955" cy="1191895"/>
            </a:xfrm>
            <a:custGeom>
              <a:avLst/>
              <a:gdLst/>
              <a:ahLst/>
              <a:cxnLst/>
              <a:rect l="l" t="t" r="r" b="b"/>
              <a:pathLst>
                <a:path w="1798955" h="1191895">
                  <a:moveTo>
                    <a:pt x="875896" y="1191532"/>
                  </a:moveTo>
                  <a:lnTo>
                    <a:pt x="0" y="1191532"/>
                  </a:lnTo>
                  <a:lnTo>
                    <a:pt x="0" y="0"/>
                  </a:lnTo>
                  <a:lnTo>
                    <a:pt x="1798383" y="0"/>
                  </a:lnTo>
                  <a:lnTo>
                    <a:pt x="875896" y="1191532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723291" y="5295900"/>
              <a:ext cx="1497965" cy="495300"/>
            </a:xfrm>
            <a:custGeom>
              <a:avLst/>
              <a:gdLst/>
              <a:ahLst/>
              <a:cxnLst/>
              <a:rect l="l" t="t" r="r" b="b"/>
              <a:pathLst>
                <a:path w="1497965" h="495300">
                  <a:moveTo>
                    <a:pt x="253677" y="495299"/>
                  </a:moveTo>
                  <a:lnTo>
                    <a:pt x="245640" y="495299"/>
                  </a:lnTo>
                  <a:lnTo>
                    <a:pt x="0" y="249659"/>
                  </a:lnTo>
                  <a:lnTo>
                    <a:pt x="249659" y="0"/>
                  </a:lnTo>
                  <a:lnTo>
                    <a:pt x="499318" y="249659"/>
                  </a:lnTo>
                  <a:lnTo>
                    <a:pt x="253677" y="495299"/>
                  </a:lnTo>
                  <a:close/>
                </a:path>
                <a:path w="1497965" h="495300">
                  <a:moveTo>
                    <a:pt x="752995" y="495299"/>
                  </a:moveTo>
                  <a:lnTo>
                    <a:pt x="744959" y="495299"/>
                  </a:lnTo>
                  <a:lnTo>
                    <a:pt x="499318" y="249659"/>
                  </a:lnTo>
                  <a:lnTo>
                    <a:pt x="748977" y="0"/>
                  </a:lnTo>
                  <a:lnTo>
                    <a:pt x="998636" y="249659"/>
                  </a:lnTo>
                  <a:lnTo>
                    <a:pt x="752995" y="495299"/>
                  </a:lnTo>
                  <a:close/>
                </a:path>
                <a:path w="1497965" h="495300">
                  <a:moveTo>
                    <a:pt x="1252314" y="495299"/>
                  </a:moveTo>
                  <a:lnTo>
                    <a:pt x="1244277" y="495299"/>
                  </a:lnTo>
                  <a:lnTo>
                    <a:pt x="998636" y="249659"/>
                  </a:lnTo>
                  <a:lnTo>
                    <a:pt x="1248295" y="0"/>
                  </a:lnTo>
                  <a:lnTo>
                    <a:pt x="1497954" y="249659"/>
                  </a:lnTo>
                  <a:lnTo>
                    <a:pt x="1252314" y="4952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2355" y="7600634"/>
              <a:ext cx="2352674" cy="23526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880533" y="4078424"/>
            <a:ext cx="5314103" cy="1057555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600" kern="0" spc="-80">
                <a:solidFill>
                  <a:srgbClr val="FFFFFF"/>
                </a:solidFill>
                <a:latin typeface="Arial Black"/>
                <a:cs typeface="Arial Black"/>
              </a:rPr>
              <a:t>Building</a:t>
            </a:r>
            <a:r>
              <a:rPr sz="1600" kern="0" spc="-13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16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600" kern="0" spc="-13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93">
                <a:solidFill>
                  <a:srgbClr val="FFFFFF"/>
                </a:solidFill>
                <a:latin typeface="Arial Black"/>
                <a:cs typeface="Arial Black"/>
              </a:rPr>
              <a:t>Governed</a:t>
            </a:r>
            <a:r>
              <a:rPr sz="1600" kern="0" spc="-13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97">
                <a:solidFill>
                  <a:srgbClr val="FFFFFF"/>
                </a:solidFill>
                <a:latin typeface="Arial Black"/>
                <a:cs typeface="Arial Black"/>
              </a:rPr>
              <a:t>Approach</a:t>
            </a:r>
            <a:r>
              <a:rPr sz="1600" kern="0" spc="-13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70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r>
              <a:rPr sz="1600" kern="0" spc="-13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73">
                <a:solidFill>
                  <a:srgbClr val="FFFFFF"/>
                </a:solidFill>
                <a:latin typeface="Arial Black"/>
                <a:cs typeface="Arial Black"/>
              </a:rPr>
              <a:t>AI-</a:t>
            </a:r>
            <a:r>
              <a:rPr sz="1600" kern="0" spc="-130">
                <a:solidFill>
                  <a:srgbClr val="FFFFFF"/>
                </a:solidFill>
                <a:latin typeface="Arial Black"/>
                <a:cs typeface="Arial Black"/>
              </a:rPr>
              <a:t>Assisted</a:t>
            </a:r>
            <a:r>
              <a:rPr sz="1600" kern="0" spc="-13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97">
                <a:solidFill>
                  <a:srgbClr val="FFFFFF"/>
                </a:solidFill>
                <a:latin typeface="Arial Black"/>
                <a:cs typeface="Arial Black"/>
              </a:rPr>
              <a:t>Training</a:t>
            </a:r>
            <a:endParaRPr sz="16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defTabSz="609630">
              <a:spcBef>
                <a:spcPts val="223"/>
              </a:spcBef>
            </a:pPr>
            <a:endParaRPr sz="16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defTabSz="609630"/>
            <a:r>
              <a:rPr sz="1600" kern="0" spc="-117">
                <a:solidFill>
                  <a:srgbClr val="FFFFFF"/>
                </a:solidFill>
                <a:latin typeface="Arial Black"/>
                <a:cs typeface="Arial Black"/>
              </a:rPr>
              <a:t>Riyah</a:t>
            </a:r>
            <a:r>
              <a:rPr sz="1600" kern="0" spc="-13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13">
                <a:solidFill>
                  <a:srgbClr val="FFFFFF"/>
                </a:solidFill>
                <a:latin typeface="Arial Black"/>
                <a:cs typeface="Arial Black"/>
              </a:rPr>
              <a:t>Miah</a:t>
            </a:r>
            <a:endParaRPr sz="16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defTabSz="609630">
              <a:spcBef>
                <a:spcPts val="280"/>
              </a:spcBef>
            </a:pPr>
            <a:r>
              <a:rPr sz="1600" kern="0" spc="-167">
                <a:solidFill>
                  <a:srgbClr val="FFFFFF"/>
                </a:solidFill>
                <a:latin typeface="Arial Black"/>
                <a:cs typeface="Arial Black"/>
              </a:rPr>
              <a:t>Risk</a:t>
            </a:r>
            <a:r>
              <a:rPr sz="1600" kern="0" spc="-14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kern="0" spc="-47">
                <a:solidFill>
                  <a:srgbClr val="FFFFFF"/>
                </a:solidFill>
                <a:latin typeface="Arial Black"/>
                <a:cs typeface="Arial Black"/>
              </a:rPr>
              <a:t>Management</a:t>
            </a:r>
            <a:endParaRPr sz="1600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42C1C-991F-5482-EC6C-C8874402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Long-term changes (6-12 months)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E35034-8E10-4F0F-7700-F0663004D1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Will work closely with Agencies</a:t>
            </a:r>
          </a:p>
          <a:p>
            <a:r>
              <a:rPr lang="en-US"/>
              <a:t>Cloud Access Security Broker (CASB)</a:t>
            </a:r>
          </a:p>
          <a:p>
            <a:pPr lvl="1"/>
            <a:r>
              <a:rPr lang="en-US"/>
              <a:t>Replacing </a:t>
            </a:r>
            <a:r>
              <a:rPr lang="en-US" err="1"/>
              <a:t>Skyhigh</a:t>
            </a:r>
            <a:r>
              <a:rPr lang="en-US"/>
              <a:t> with Palo Alto Prisma Access</a:t>
            </a:r>
          </a:p>
          <a:p>
            <a:r>
              <a:rPr lang="en-US"/>
              <a:t>Web Content Filtering (WCF) (also known as Secure Web Gateway)</a:t>
            </a:r>
          </a:p>
          <a:p>
            <a:pPr lvl="1"/>
            <a:r>
              <a:rPr lang="en-US"/>
              <a:t>Replacing </a:t>
            </a:r>
            <a:r>
              <a:rPr lang="en-US" err="1"/>
              <a:t>Skyhigh</a:t>
            </a:r>
            <a:r>
              <a:rPr lang="en-US"/>
              <a:t> with Palo Alto Prisma Access</a:t>
            </a:r>
          </a:p>
          <a:p>
            <a:r>
              <a:rPr lang="en-US"/>
              <a:t>Data Loss Prevention (Network)</a:t>
            </a:r>
          </a:p>
          <a:p>
            <a:pPr lvl="1"/>
            <a:r>
              <a:rPr lang="en-US"/>
              <a:t>Replacing </a:t>
            </a:r>
            <a:r>
              <a:rPr lang="en-US" err="1"/>
              <a:t>Skyhigh</a:t>
            </a:r>
            <a:r>
              <a:rPr lang="en-US"/>
              <a:t> with Palo Alto Prisma Access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F451F0-82E5-C8CB-D889-26CFEA9F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Art of the Possible.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F0223-B639-97BC-C147-9FC2786CE6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201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AC8E25-8D34-D8C0-20F0-B77D3E7299C2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419850"/>
            <a:ext cx="2566988" cy="2159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474A4C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A083F-D3A5-B6B0-5C78-394E8E044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BFAFD-D4FA-49E9-B462-919008765615}" type="slidenum">
              <a:rPr kumimoji="0" lang="en-GB" sz="600" b="0" i="0" u="none" strike="noStrike" kern="1200" cap="none" spc="0" normalizeH="0" baseline="0" noProof="0" smtClean="0">
                <a:ln>
                  <a:noFill/>
                </a:ln>
                <a:solidFill>
                  <a:srgbClr val="474A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srgbClr val="474A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340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0A75B-CF8C-8A2B-3D14-22C2DD44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278" y="1706601"/>
            <a:ext cx="7038622" cy="194685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Montserrat"/>
                <a:ea typeface="Roboto"/>
              </a:rPr>
              <a:t>Know Your Data - Control Your Risk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1499E-5AF1-8C45-688F-F480485C4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278" y="3779896"/>
            <a:ext cx="6430341" cy="168110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Roboto"/>
                <a:ea typeface="Roboto"/>
                <a:cs typeface="Roboto"/>
              </a:rPr>
              <a:t>Effective cybersecurity starts with knowing what sensitive data you have, where it lives, who can reach it and how ODGA can help.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16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26232172-08D6-DB57-EE03-8A1F0274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Microsoft Copilot sees what your people see</a:t>
            </a:r>
          </a:p>
        </p:txBody>
      </p:sp>
      <p:sp>
        <p:nvSpPr>
          <p:cNvPr id="5" name="Text 3"/>
          <p:cNvSpPr/>
          <p:nvPr/>
        </p:nvSpPr>
        <p:spPr>
          <a:xfrm>
            <a:off x="694944" y="1246813"/>
            <a:ext cx="1121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And your people may have access to far more sensitive data than you realize.</a:t>
            </a:r>
            <a:endParaRPr lang="en-US" sz="20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3984" y="2014909"/>
            <a:ext cx="3474720" cy="392869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Aptos" panose="02110004020202020204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3984" y="2014909"/>
            <a:ext cx="3474720" cy="85344"/>
          </a:xfrm>
          <a:prstGeom prst="rect">
            <a:avLst/>
          </a:prstGeom>
          <a:solidFill>
            <a:srgbClr val="2384B4"/>
          </a:solidFill>
          <a:ln w="12700">
            <a:solidFill>
              <a:srgbClr val="2384B4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2384B4"/>
              </a:solidFill>
              <a:latin typeface="Aptos" panose="02110004020202020204"/>
            </a:endParaRPr>
          </a:p>
        </p:txBody>
      </p:sp>
      <p:pic>
        <p:nvPicPr>
          <p:cNvPr id="8" name="Imag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2384B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14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08" y="2246557"/>
            <a:ext cx="585216" cy="5852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80288" y="2953693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No access controls</a:t>
            </a:r>
            <a:endParaRPr lang="en-US" sz="20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80288" y="3427439"/>
            <a:ext cx="3182112" cy="19154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/>
                <a:ea typeface="Roboto"/>
                <a:cs typeface="Calibri"/>
              </a:rPr>
              <a:t>Copilot leverages Microsoft Graph to pull from SharePoint, Teams, OneDrive and email. If a user has broad permissions — or permissions they shouldn't have — Copilot inherits all of it.</a:t>
            </a:r>
            <a:endParaRPr lang="en-US">
              <a:solidFill>
                <a:srgbClr val="173055"/>
              </a:solidFill>
              <a:latin typeface="Roboto"/>
              <a:ea typeface="Roboto"/>
              <a:cs typeface="Calibri"/>
            </a:endParaRPr>
          </a:p>
        </p:txBody>
      </p:sp>
      <p:sp>
        <p:nvSpPr>
          <p:cNvPr id="11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0352" y="2014908"/>
            <a:ext cx="3474720" cy="3928691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Aptos" panose="02110004020202020204"/>
            </a:endParaRPr>
          </a:p>
        </p:txBody>
      </p:sp>
      <p:sp>
        <p:nvSpPr>
          <p:cNvPr id="12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0352" y="2014909"/>
            <a:ext cx="3474720" cy="85344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Aptos" panose="02110004020202020204"/>
            </a:endParaRPr>
          </a:p>
        </p:txBody>
      </p:sp>
      <p:pic>
        <p:nvPicPr>
          <p:cNvPr id="13" name="Imag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576" y="2246557"/>
            <a:ext cx="585216" cy="58521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486656" y="2953693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Unclassified data</a:t>
            </a:r>
            <a:endParaRPr lang="en-US" sz="20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4504944" y="3521928"/>
            <a:ext cx="3182112" cy="1926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/>
                <a:ea typeface="Roboto"/>
                <a:cs typeface="Calibri"/>
              </a:rPr>
              <a:t>When data isn't labeled, systems can't protect it. Unclassified PII, HIPAA data, law enforcement records and financial information are indistinguishable from routine memos.</a:t>
            </a:r>
            <a:endParaRPr lang="en-US">
              <a:solidFill>
                <a:srgbClr val="173055"/>
              </a:solidFill>
              <a:latin typeface="Roboto"/>
              <a:ea typeface="Roboto"/>
              <a:cs typeface="Calibri"/>
            </a:endParaRPr>
          </a:p>
        </p:txBody>
      </p:sp>
      <p:sp>
        <p:nvSpPr>
          <p:cNvPr id="16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6720" y="2014909"/>
            <a:ext cx="3474720" cy="392869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Aptos" panose="02110004020202020204"/>
            </a:endParaRPr>
          </a:p>
        </p:txBody>
      </p:sp>
      <p:sp>
        <p:nvSpPr>
          <p:cNvPr id="17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6720" y="2014909"/>
            <a:ext cx="3474720" cy="85344"/>
          </a:xfrm>
          <a:prstGeom prst="rect">
            <a:avLst/>
          </a:prstGeom>
          <a:solidFill>
            <a:srgbClr val="61998D"/>
          </a:solidFill>
          <a:ln w="12700">
            <a:solidFill>
              <a:srgbClr val="61998D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Aptos" panose="02110004020202020204"/>
            </a:endParaRPr>
          </a:p>
        </p:txBody>
      </p:sp>
      <p:pic>
        <p:nvPicPr>
          <p:cNvPr id="18" name="Imag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944" y="2246557"/>
            <a:ext cx="585216" cy="58521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193024" y="2953693"/>
            <a:ext cx="31821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AI amplifies exposure</a:t>
            </a:r>
            <a:endParaRPr lang="en-US" sz="20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8193024" y="3469368"/>
            <a:ext cx="3219559" cy="1969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/>
                <a:ea typeface="Roboto"/>
                <a:cs typeface="Calibri"/>
              </a:rPr>
              <a:t>Copilot doesn't just retrieve data — it synthesizes and summarizes across sources. A single prompt can aggregate sensitive data from dozens of documents and surface it instantly.</a:t>
            </a:r>
            <a:endParaRPr lang="en-US">
              <a:solidFill>
                <a:srgbClr val="173055"/>
              </a:solidFill>
              <a:latin typeface="Roboto"/>
              <a:ea typeface="Roboto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EA46D8F5-9DA6-04AB-8E08-18A8479F0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Montserrat"/>
                <a:ea typeface="Roboto"/>
              </a:rPr>
              <a:t>When AI becomes an accidental data breach</a:t>
            </a:r>
          </a:p>
        </p:txBody>
      </p:sp>
      <p:sp>
        <p:nvSpPr>
          <p:cNvPr id="6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0389" y="1444887"/>
            <a:ext cx="10731223" cy="1767840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3883" y="1444887"/>
            <a:ext cx="146304" cy="1767840"/>
          </a:xfrm>
          <a:prstGeom prst="rect">
            <a:avLst/>
          </a:prstGeom>
          <a:solidFill>
            <a:srgbClr val="EDB11F"/>
          </a:solidFill>
          <a:ln w="12700">
            <a:solidFill>
              <a:srgbClr val="EDB11F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EDB11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88683" y="1536155"/>
            <a:ext cx="10607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>
                <a:solidFill>
                  <a:srgbClr val="EDB11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The Incident: Samsung (2023)</a:t>
            </a:r>
            <a:endParaRPr lang="en-US" sz="2400">
              <a:solidFill>
                <a:srgbClr val="EDB11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88683" y="1987259"/>
            <a:ext cx="10024458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FCFBFB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Within weeks of enabling ChatGPT for internal use, Samsung engineers pasted proprietary source code and confidential meeting notes into the AI tool — exposing trade secrets externally. Three separate incidents occurred before Samsung issued an emergency ban. The data, once submitted, could not be recalled.</a:t>
            </a:r>
            <a:endParaRPr lang="en-US">
              <a:solidFill>
                <a:srgbClr val="FCFBF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3883" y="3438107"/>
            <a:ext cx="2584704" cy="1645920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83883" y="3486875"/>
            <a:ext cx="2584704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533" b="1">
                <a:solidFill>
                  <a:srgbClr val="2384B4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3</a:t>
            </a:r>
            <a:endParaRPr lang="en-US" sz="4533">
              <a:solidFill>
                <a:srgbClr val="2384B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83883" y="4291547"/>
            <a:ext cx="25847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Separate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breach events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4891" y="3438107"/>
            <a:ext cx="2584704" cy="1645920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414891" y="3486875"/>
            <a:ext cx="2584704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533" b="1">
                <a:solidFill>
                  <a:srgbClr val="2384B4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100%</a:t>
            </a:r>
            <a:endParaRPr lang="en-US" sz="4533">
              <a:solidFill>
                <a:srgbClr val="2384B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414891" y="4291547"/>
            <a:ext cx="25847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Data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irrecoverable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45899" y="3438107"/>
            <a:ext cx="2584704" cy="1645920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145899" y="3486875"/>
            <a:ext cx="2584704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533" b="1">
                <a:solidFill>
                  <a:srgbClr val="F0A5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$0</a:t>
            </a:r>
            <a:endParaRPr lang="en-US" sz="4533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145899" y="4291547"/>
            <a:ext cx="25847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Governance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controls in place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6907" y="3438107"/>
            <a:ext cx="2584704" cy="1645920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8876907" y="3486875"/>
            <a:ext cx="2584704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533" b="1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∞</a:t>
            </a:r>
            <a:endParaRPr lang="en-US" sz="4533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8876907" y="4291547"/>
            <a:ext cx="25847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Reputational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damage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>
            <a:extLst>
              <a:ext uri="{FF2B5EF4-FFF2-40B4-BE49-F238E27FC236}">
                <a16:creationId xmlns:a16="http://schemas.microsoft.com/office/drawing/2014/main" id="{5F7D5686-3049-3F4A-FD79-8DF7AFF52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What happens without data classification</a:t>
            </a:r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425" y="1316736"/>
            <a:ext cx="7639462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425" y="1353312"/>
            <a:ext cx="97536" cy="1207008"/>
          </a:xfrm>
          <a:prstGeom prst="rect">
            <a:avLst/>
          </a:prstGeom>
          <a:solidFill>
            <a:srgbClr val="00206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Imag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41" y="1598293"/>
            <a:ext cx="512064" cy="512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8" name="Text 5"/>
          <p:cNvSpPr/>
          <p:nvPr/>
        </p:nvSpPr>
        <p:spPr>
          <a:xfrm>
            <a:off x="1551209" y="1343152"/>
            <a:ext cx="5974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Broadly exposed data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551208" y="1820672"/>
            <a:ext cx="6499789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/>
                <a:ea typeface="Roboto"/>
                <a:cs typeface="Calibri"/>
              </a:rPr>
              <a:t>Sensitive data shared with “everyone” — or accessible to external users — is wide open. ODGA surfaces exactly where that exposure exists across your environment.</a:t>
            </a:r>
            <a:endParaRPr lang="en-US">
              <a:solidFill>
                <a:srgbClr val="173055"/>
              </a:solidFill>
              <a:latin typeface="Roboto"/>
              <a:ea typeface="Roboto"/>
              <a:cs typeface="Calibri"/>
            </a:endParaRPr>
          </a:p>
        </p:txBody>
      </p:sp>
      <p:sp>
        <p:nvSpPr>
          <p:cNvPr id="10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313" y="2673373"/>
            <a:ext cx="7639463" cy="99974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314" y="2709949"/>
            <a:ext cx="97536" cy="999744"/>
          </a:xfrm>
          <a:prstGeom prst="rect">
            <a:avLst/>
          </a:prstGeom>
          <a:solidFill>
            <a:srgbClr val="00206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Imag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30" y="2978173"/>
            <a:ext cx="512064" cy="512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3" name="Text 9"/>
          <p:cNvSpPr/>
          <p:nvPr/>
        </p:nvSpPr>
        <p:spPr>
          <a:xfrm>
            <a:off x="1569098" y="2709949"/>
            <a:ext cx="5974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Regulatory violations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1569097" y="3096328"/>
            <a:ext cx="6481899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HIPAA, IRS 1075, CJIS, FERPA — AI can surface protected data to unauthorized users, triggering federal audit and enforcement.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314" y="3819420"/>
            <a:ext cx="7639462" cy="1161011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314" y="3855997"/>
            <a:ext cx="97536" cy="1124434"/>
          </a:xfrm>
          <a:prstGeom prst="rect">
            <a:avLst/>
          </a:prstGeom>
          <a:solidFill>
            <a:srgbClr val="00206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7" name="Imag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30" y="4100978"/>
            <a:ext cx="512064" cy="512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8" name="Text 13"/>
          <p:cNvSpPr/>
          <p:nvPr/>
        </p:nvSpPr>
        <p:spPr>
          <a:xfrm>
            <a:off x="1569098" y="3792265"/>
            <a:ext cx="5974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Undetected overexposure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1569098" y="4323204"/>
            <a:ext cx="660659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Without knowing which sensitive data is broadly shared or externally accessible, agencies can't prioritize what to lock down before Copilot amplifies the exposure.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425" y="5118982"/>
            <a:ext cx="7639462" cy="99974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425" y="5118982"/>
            <a:ext cx="97536" cy="999744"/>
          </a:xfrm>
          <a:prstGeom prst="rect">
            <a:avLst/>
          </a:prstGeom>
          <a:solidFill>
            <a:srgbClr val="00206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2" name="Imag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41" y="5326246"/>
            <a:ext cx="512064" cy="512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23" name="Text 17"/>
          <p:cNvSpPr/>
          <p:nvPr/>
        </p:nvSpPr>
        <p:spPr>
          <a:xfrm>
            <a:off x="1551209" y="5162730"/>
            <a:ext cx="5974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Data sovereignty loss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1551209" y="5515043"/>
            <a:ext cx="6700678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Once data is processed through AI prompts, you lose chain of custody. Sensitive records may exist in model training or logs.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99852" y="1316736"/>
            <a:ext cx="3194739" cy="4820828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8490123" y="1389888"/>
            <a:ext cx="3214197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>
                <a:solidFill>
                  <a:srgbClr val="F0A5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The numbers</a:t>
            </a:r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1219170"/>
            <a:r>
              <a:rPr lang="en-US" sz="2400" b="1">
                <a:solidFill>
                  <a:srgbClr val="F0A5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don’t lie</a:t>
            </a:r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8948706" y="2243328"/>
            <a:ext cx="229703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200" b="1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Calibri" pitchFamily="34" charset="-120"/>
              </a:rPr>
              <a:t>82%</a:t>
            </a:r>
            <a:endParaRPr lang="en-US" sz="3200">
              <a:solidFill>
                <a:srgbClr val="173055"/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8747816" y="3003109"/>
            <a:ext cx="2698811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of organizations have </a:t>
            </a:r>
            <a:r>
              <a:rPr lang="en-US" err="1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overpermissioned</a:t>
            </a:r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 data access (Varonis, 2023)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8900216" y="3671421"/>
            <a:ext cx="2546411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200" b="1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Calibri" pitchFamily="34" charset="-120"/>
              </a:rPr>
              <a:t>56%</a:t>
            </a:r>
            <a:endParaRPr lang="en-US" sz="3200">
              <a:solidFill>
                <a:srgbClr val="173055"/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8747816" y="4381295"/>
            <a:ext cx="2852686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of data breaches involved internal actors with excess access (IBM, 2024)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xt 25"/>
          <p:cNvSpPr/>
          <p:nvPr/>
        </p:nvSpPr>
        <p:spPr>
          <a:xfrm>
            <a:off x="8679679" y="5033144"/>
            <a:ext cx="2835085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200" b="1">
                <a:solidFill>
                  <a:srgbClr val="FFFFFF"/>
                </a:solidFill>
                <a:latin typeface="Montserrat" pitchFamily="2" charset="77"/>
                <a:ea typeface="Roboto" panose="02000000000000000000" pitchFamily="2" charset="0"/>
                <a:cs typeface="Calibri" pitchFamily="34" charset="-120"/>
              </a:rPr>
              <a:t>$4.9M</a:t>
            </a:r>
            <a:endParaRPr lang="en-US" sz="3200">
              <a:solidFill>
                <a:srgbClr val="173055"/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32" name="Text 26"/>
          <p:cNvSpPr/>
          <p:nvPr/>
        </p:nvSpPr>
        <p:spPr>
          <a:xfrm>
            <a:off x="8679679" y="5554010"/>
            <a:ext cx="2835085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average cost of a public sector data breach in 2024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E9FCB5D-8C32-BFC1-9536-B928EF875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The window to get this right is closing</a:t>
            </a:r>
          </a:p>
        </p:txBody>
      </p:sp>
      <p:sp>
        <p:nvSpPr>
          <p:cNvPr id="5" name="Text 3"/>
          <p:cNvSpPr/>
          <p:nvPr/>
        </p:nvSpPr>
        <p:spPr>
          <a:xfrm>
            <a:off x="609600" y="1267968"/>
            <a:ext cx="11338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>
                <a:solidFill>
                  <a:srgbClr val="173055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AI adoption is outpacing governance. Every day without data classification is a day of compounding risk.</a:t>
            </a:r>
            <a:endParaRPr lang="en-US" sz="1867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" y="1896532"/>
            <a:ext cx="5537028" cy="1682496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2481" y="1868025"/>
            <a:ext cx="7074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467" b="1">
                <a:solidFill>
                  <a:srgbClr val="F0A500"/>
                </a:solidFill>
                <a:latin typeface="Montserrat" pitchFamily="2" charset="77"/>
                <a:ea typeface="Roboto" panose="02000000000000000000" pitchFamily="2" charset="0"/>
                <a:cs typeface="Calibri" pitchFamily="34" charset="-120"/>
              </a:rPr>
              <a:t>01</a:t>
            </a:r>
            <a:endParaRPr lang="en-US" sz="3467">
              <a:solidFill>
                <a:srgbClr val="173055"/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524001" y="2018452"/>
            <a:ext cx="4303375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Copilot deployment is coming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2481" y="2481748"/>
            <a:ext cx="5034895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D0D9E8"/>
                </a:solidFill>
                <a:latin typeface="Roboto"/>
                <a:ea typeface="Roboto"/>
                <a:cs typeface="Calibri"/>
              </a:rPr>
              <a:t>Virginia agencies are preparing to deploy Microsoft 365 Copilot. Governance must be in place before go-live. Retrofitting access controls after AI is active is exponentially harder.</a:t>
            </a:r>
            <a:endParaRPr lang="en-US">
              <a:solidFill>
                <a:srgbClr val="173055"/>
              </a:solidFill>
              <a:latin typeface="Roboto"/>
              <a:ea typeface="Roboto"/>
              <a:cs typeface="Calibri"/>
            </a:endParaRPr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3332" y="1896532"/>
            <a:ext cx="5364480" cy="1682496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76213" y="1868025"/>
            <a:ext cx="7074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467" b="1">
                <a:solidFill>
                  <a:srgbClr val="F0A500"/>
                </a:solidFill>
                <a:latin typeface="Montserrat" pitchFamily="2" charset="77"/>
                <a:ea typeface="Roboto" panose="02000000000000000000" pitchFamily="2" charset="0"/>
                <a:cs typeface="Calibri" pitchFamily="34" charset="-120"/>
              </a:rPr>
              <a:t>02</a:t>
            </a:r>
            <a:endParaRPr lang="en-US" sz="3467">
              <a:solidFill>
                <a:srgbClr val="173055"/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207733" y="2018452"/>
            <a:ext cx="4303375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Long-standing technical debt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76213" y="2481748"/>
            <a:ext cx="5034895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Most agencies have years of unclassified, undocumented data in legacy systems, shared drives and email archives. This doesn't fix itself — and AI makes it worse, fast.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" y="3847252"/>
            <a:ext cx="5537028" cy="1682496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92481" y="3828964"/>
            <a:ext cx="7074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467" b="1">
                <a:solidFill>
                  <a:srgbClr val="F0A500"/>
                </a:solidFill>
                <a:latin typeface="Montserrat" pitchFamily="2" charset="77"/>
                <a:ea typeface="Roboto" panose="02000000000000000000" pitchFamily="2" charset="0"/>
                <a:cs typeface="Calibri" pitchFamily="34" charset="-120"/>
              </a:rPr>
              <a:t>03</a:t>
            </a:r>
            <a:endParaRPr lang="en-US" sz="3467">
              <a:solidFill>
                <a:srgbClr val="173055"/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524001" y="3969172"/>
            <a:ext cx="4303375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Federal oversight is intensifying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38692" y="4432468"/>
            <a:ext cx="5181599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OMB, CISA and state VITA mandates are tightening requirements for data handling. Being caught unprepared is a compliance and funding risk.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3332" y="3847252"/>
            <a:ext cx="5364480" cy="1682496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76213" y="3865320"/>
            <a:ext cx="707404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467" b="1">
                <a:solidFill>
                  <a:srgbClr val="F0A500"/>
                </a:solidFill>
                <a:latin typeface="Montserrat" pitchFamily="2" charset="77"/>
                <a:ea typeface="Roboto" panose="02000000000000000000" pitchFamily="2" charset="0"/>
                <a:cs typeface="Calibri" pitchFamily="34" charset="-120"/>
              </a:rPr>
              <a:t>04</a:t>
            </a:r>
            <a:endParaRPr lang="en-US" sz="3467">
              <a:solidFill>
                <a:srgbClr val="173055"/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207733" y="3969172"/>
            <a:ext cx="4303375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First movers set the standard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76214" y="4432468"/>
            <a:ext cx="4923306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Agencies that act now will define the governance model for the Commonwealth. Leaders will be positioned for shared services, stronger audits and AI expansion.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D1409130-148D-ABBB-59C7-A187BBC2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ODGA helps you get secure</a:t>
            </a:r>
          </a:p>
        </p:txBody>
      </p:sp>
      <p:sp>
        <p:nvSpPr>
          <p:cNvPr id="5" name="Text 3"/>
          <p:cNvSpPr/>
          <p:nvPr/>
        </p:nvSpPr>
        <p:spPr>
          <a:xfrm>
            <a:off x="609600" y="998354"/>
            <a:ext cx="1121664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Purpose-built services for Commonwealth agencies — not one-size-fits-all tools.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20" y="1711765"/>
            <a:ext cx="2743200" cy="442009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20" y="1510060"/>
            <a:ext cx="2743200" cy="670560"/>
          </a:xfrm>
          <a:prstGeom prst="rect">
            <a:avLst/>
          </a:prstGeom>
          <a:solidFill>
            <a:srgbClr val="254D8A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Imag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96" y="1619788"/>
            <a:ext cx="512064" cy="51206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99783" y="2189225"/>
            <a:ext cx="2621280" cy="4231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Structured data scanning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34898" y="2826388"/>
            <a:ext cx="19024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i="1"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Find it before Copilot does</a:t>
            </a:r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89965" y="3467413"/>
            <a:ext cx="2840916" cy="2316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39395" indent="-239395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/>
                <a:ea typeface="Roboto"/>
                <a:cs typeface="Calibri"/>
              </a:rPr>
              <a:t>Scan relational databases, data warehouses and enterprise systems</a:t>
            </a:r>
            <a:endParaRPr lang="en-US" sz="1600">
              <a:solidFill>
                <a:srgbClr val="173055"/>
              </a:solidFill>
              <a:latin typeface="Roboto"/>
              <a:ea typeface="Roboto"/>
              <a:cs typeface="Calibri"/>
            </a:endParaRPr>
          </a:p>
          <a:p>
            <a:pPr marL="239395" indent="-239395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/>
                <a:ea typeface="Roboto"/>
                <a:cs typeface="Calibri"/>
              </a:rPr>
              <a:t>Identify PII, HIPAA, CJIS and other sensitive data categories</a:t>
            </a:r>
            <a:endParaRPr lang="en-US" sz="1600">
              <a:solidFill>
                <a:srgbClr val="173055"/>
              </a:solidFill>
              <a:latin typeface="Roboto"/>
              <a:ea typeface="Roboto"/>
              <a:cs typeface="Calibri"/>
            </a:endParaRPr>
          </a:p>
          <a:p>
            <a:pPr marL="239395" indent="-239395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Generate data inventories </a:t>
            </a:r>
          </a:p>
          <a:p>
            <a:pPr marL="239395" indent="-239395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Inform access control and retention policy decisions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91840" y="1711765"/>
            <a:ext cx="2743200" cy="442009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91840" y="1510060"/>
            <a:ext cx="2743200" cy="670560"/>
          </a:xfrm>
          <a:prstGeom prst="rect">
            <a:avLst/>
          </a:prstGeom>
          <a:solidFill>
            <a:srgbClr val="2384B4"/>
          </a:solidFill>
          <a:ln w="12700">
            <a:solidFill>
              <a:srgbClr val="2384B4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4" name="Imag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16" y="1619788"/>
            <a:ext cx="512064" cy="51206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413760" y="2252517"/>
            <a:ext cx="2499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Unstructured data scanning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605644" y="2881314"/>
            <a:ext cx="20912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i="1">
                <a:solidFill>
                  <a:srgbClr val="2384B4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The data hiding in plain sight</a:t>
            </a:r>
            <a:endParaRPr lang="en-US">
              <a:solidFill>
                <a:srgbClr val="2384B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3230881" y="3671435"/>
            <a:ext cx="3011244" cy="2059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39713" indent="-239713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Scan SharePoint, file</a:t>
            </a:r>
            <a:b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</a:b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shares, OneDrive and more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39713" indent="-239713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Surface sensitive documents without classification labels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39713" indent="-239713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Identify the content</a:t>
            </a:r>
            <a:b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</a:b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Copilot will have</a:t>
            </a:r>
            <a:b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</a:b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access to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39713" indent="-239713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Prioritize remediation by</a:t>
            </a:r>
            <a:b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</a:b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risk level and data volume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6960" y="1711765"/>
            <a:ext cx="2743200" cy="442009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6960" y="1510060"/>
            <a:ext cx="2743200" cy="670560"/>
          </a:xfrm>
          <a:prstGeom prst="rect">
            <a:avLst/>
          </a:prstGeom>
          <a:solidFill>
            <a:srgbClr val="61998D"/>
          </a:solidFill>
          <a:ln w="12700">
            <a:solidFill>
              <a:srgbClr val="61998D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0" name="Imag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336" y="1619788"/>
            <a:ext cx="512064" cy="51206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78880" y="2166680"/>
            <a:ext cx="2499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Data quality profiling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6278880" y="2753644"/>
            <a:ext cx="249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i="1">
                <a:solidFill>
                  <a:srgbClr val="61998D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Know what you have before you govern it</a:t>
            </a:r>
            <a:endParaRPr lang="en-US">
              <a:solidFill>
                <a:srgbClr val="61998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6156960" y="3482518"/>
            <a:ext cx="2743200" cy="2316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39395" indent="-239395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/>
                <a:ea typeface="Roboto"/>
                <a:cs typeface="Calibri"/>
              </a:rPr>
              <a:t>Profile completeness, consistency and accuracy across datasets</a:t>
            </a:r>
            <a:endParaRPr lang="en-US" sz="1600">
              <a:solidFill>
                <a:srgbClr val="173055"/>
              </a:solidFill>
              <a:latin typeface="Roboto"/>
              <a:ea typeface="Roboto"/>
              <a:cs typeface="Calibri"/>
            </a:endParaRPr>
          </a:p>
          <a:p>
            <a:pPr marL="239395" indent="-239395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Surface quality risks that amplify AI hallucination exposure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39395" indent="-239395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Build the foundation for trusted, AI-ready data assets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22080" y="1711765"/>
            <a:ext cx="2743200" cy="442009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Shap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22080" y="1510060"/>
            <a:ext cx="2743200" cy="670560"/>
          </a:xfrm>
          <a:prstGeom prst="rect">
            <a:avLst/>
          </a:prstGeom>
          <a:solidFill>
            <a:srgbClr val="EDB11F"/>
          </a:solidFill>
          <a:ln w="12700">
            <a:solidFill>
              <a:srgbClr val="EDB11F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6" name="Imag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56" y="1619788"/>
            <a:ext cx="512064" cy="512064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9131808" y="2241580"/>
            <a:ext cx="2499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b="1">
                <a:solidFill>
                  <a:srgbClr val="0D1F3C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Data governance consulting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9158452" y="2855303"/>
            <a:ext cx="249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i="1">
                <a:solidFill>
                  <a:srgbClr val="EDB11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Strategy, not just tools</a:t>
            </a:r>
            <a:endParaRPr lang="en-US">
              <a:solidFill>
                <a:srgbClr val="EDB11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9022080" y="3139035"/>
            <a:ext cx="2682240" cy="29522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93688" indent="-293688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Build or mature your agency's data governance framework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93688" indent="-293688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Design data governance policies aligned to state and federal requirements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93688" indent="-293688" defTabSz="1219170">
              <a:buSzPct val="100000"/>
              <a:buFontTx/>
              <a:buChar char="•"/>
            </a:pPr>
            <a:r>
              <a:rPr lang="en-US" sz="1600">
                <a:solidFill>
                  <a:srgbClr val="4A608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Prepare your agency for AI deployment with confidence</a:t>
            </a:r>
            <a:endParaRPr lang="en-US" sz="16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6F30753-FC46-4DDB-CF24-3CD0500C9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86" y="175467"/>
            <a:ext cx="11123627" cy="779462"/>
          </a:xfrm>
        </p:spPr>
        <p:txBody>
          <a:bodyPr/>
          <a:lstStyle/>
          <a:p>
            <a:r>
              <a:rPr lang="en-US"/>
              <a:t>Lunch-and-learns to help you get started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D2FE2789-60CC-9F0C-0E5B-7BCBC152D4AC}"/>
              </a:ext>
            </a:extLst>
          </p:cNvPr>
          <p:cNvSpPr/>
          <p:nvPr/>
        </p:nvSpPr>
        <p:spPr>
          <a:xfrm>
            <a:off x="573888" y="846830"/>
            <a:ext cx="2550312" cy="461664"/>
          </a:xfrm>
          <a:custGeom>
            <a:avLst/>
            <a:gdLst>
              <a:gd name="csX0" fmla="*/ 0 w 2414662"/>
              <a:gd name="csY0" fmla="*/ 0 h 201600"/>
              <a:gd name="csX1" fmla="*/ 2414662 w 2414662"/>
              <a:gd name="csY1" fmla="*/ 0 h 201600"/>
              <a:gd name="csX2" fmla="*/ 2414662 w 2414662"/>
              <a:gd name="csY2" fmla="*/ 201600 h 201600"/>
              <a:gd name="csX3" fmla="*/ 0 w 2414662"/>
              <a:gd name="csY3" fmla="*/ 201600 h 201600"/>
              <a:gd name="csX4" fmla="*/ 0 w 2414662"/>
              <a:gd name="csY4" fmla="*/ 0 h 201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201600">
                <a:moveTo>
                  <a:pt x="0" y="0"/>
                </a:moveTo>
                <a:lnTo>
                  <a:pt x="2414662" y="0"/>
                </a:lnTo>
                <a:lnTo>
                  <a:pt x="2414662" y="201600"/>
                </a:lnTo>
                <a:lnTo>
                  <a:pt x="0" y="201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784" tIns="28448" rIns="49784" bIns="28448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>
                <a:latin typeface="Roboto" panose="02000000000000000000" pitchFamily="2" charset="0"/>
                <a:ea typeface="Roboto" panose="02000000000000000000" pitchFamily="2" charset="0"/>
              </a:rPr>
              <a:t>Data governance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F86F0F7-B1BD-8C44-FB7D-F5DB70184587}"/>
              </a:ext>
            </a:extLst>
          </p:cNvPr>
          <p:cNvSpPr/>
          <p:nvPr/>
        </p:nvSpPr>
        <p:spPr>
          <a:xfrm>
            <a:off x="573888" y="1308495"/>
            <a:ext cx="2550312" cy="4513150"/>
          </a:xfrm>
          <a:custGeom>
            <a:avLst/>
            <a:gdLst>
              <a:gd name="csX0" fmla="*/ 0 w 2414662"/>
              <a:gd name="csY0" fmla="*/ 0 h 5226479"/>
              <a:gd name="csX1" fmla="*/ 2414662 w 2414662"/>
              <a:gd name="csY1" fmla="*/ 0 h 5226479"/>
              <a:gd name="csX2" fmla="*/ 2414662 w 2414662"/>
              <a:gd name="csY2" fmla="*/ 5226479 h 5226479"/>
              <a:gd name="csX3" fmla="*/ 0 w 2414662"/>
              <a:gd name="csY3" fmla="*/ 5226479 h 5226479"/>
              <a:gd name="csX4" fmla="*/ 0 w 2414662"/>
              <a:gd name="csY4" fmla="*/ 0 h 52264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5226479">
                <a:moveTo>
                  <a:pt x="0" y="0"/>
                </a:moveTo>
                <a:lnTo>
                  <a:pt x="2414662" y="0"/>
                </a:lnTo>
                <a:lnTo>
                  <a:pt x="2414662" y="5226479"/>
                </a:lnTo>
                <a:lnTo>
                  <a:pt x="0" y="522647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113792" bIns="128016" numCol="1" spcCol="1270" anchor="t" anchorCtr="0">
            <a:noAutofit/>
          </a:bodyPr>
          <a:lstStyle/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Data Strategy Workshop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Data for </a:t>
            </a:r>
            <a:r>
              <a:rPr lang="en-US" sz="1600">
                <a:latin typeface="Roboto"/>
                <a:ea typeface="Roboto"/>
                <a:cs typeface="Roboto"/>
              </a:rPr>
              <a:t>Executives</a:t>
            </a:r>
            <a:endParaRPr lang="en-US" sz="1600" kern="1200"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Accelerating Data Governance with Gen AI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Data Steward Roles and Inventory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Metadata Management Business Glossary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Data Lineage and Lifecycle Workshop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Data Risks and Issues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Data Catalog Demo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Structured Data Scanning Demo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 err="1">
                <a:latin typeface="Roboto"/>
                <a:ea typeface="Roboto"/>
                <a:cs typeface="Roboto"/>
              </a:rPr>
              <a:t>BigID</a:t>
            </a:r>
            <a:r>
              <a:rPr lang="en-US" sz="1600" kern="1200">
                <a:latin typeface="Roboto"/>
                <a:ea typeface="Roboto"/>
                <a:cs typeface="Roboto"/>
              </a:rPr>
              <a:t> Unstructured Data Scanning</a:t>
            </a:r>
          </a:p>
          <a:p>
            <a:pPr marL="165100" lvl="1" indent="-1651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600" kern="1200">
                <a:latin typeface="Roboto"/>
                <a:ea typeface="Roboto"/>
                <a:cs typeface="Roboto"/>
              </a:rPr>
              <a:t>Data Quality Tool Demo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B769B4C-7F1D-FDA4-2B41-B04C85F5800E}"/>
              </a:ext>
            </a:extLst>
          </p:cNvPr>
          <p:cNvSpPr/>
          <p:nvPr/>
        </p:nvSpPr>
        <p:spPr>
          <a:xfrm>
            <a:off x="3326603" y="846830"/>
            <a:ext cx="2546301" cy="461664"/>
          </a:xfrm>
          <a:custGeom>
            <a:avLst/>
            <a:gdLst>
              <a:gd name="csX0" fmla="*/ 0 w 2414662"/>
              <a:gd name="csY0" fmla="*/ 0 h 201600"/>
              <a:gd name="csX1" fmla="*/ 2414662 w 2414662"/>
              <a:gd name="csY1" fmla="*/ 0 h 201600"/>
              <a:gd name="csX2" fmla="*/ 2414662 w 2414662"/>
              <a:gd name="csY2" fmla="*/ 201600 h 201600"/>
              <a:gd name="csX3" fmla="*/ 0 w 2414662"/>
              <a:gd name="csY3" fmla="*/ 201600 h 201600"/>
              <a:gd name="csX4" fmla="*/ 0 w 2414662"/>
              <a:gd name="csY4" fmla="*/ 0 h 201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201600">
                <a:moveTo>
                  <a:pt x="0" y="0"/>
                </a:moveTo>
                <a:lnTo>
                  <a:pt x="2414662" y="0"/>
                </a:lnTo>
                <a:lnTo>
                  <a:pt x="2414662" y="201600"/>
                </a:lnTo>
                <a:lnTo>
                  <a:pt x="0" y="201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784" tIns="28448" rIns="49784" bIns="28448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>
                <a:latin typeface="Roboto" panose="02000000000000000000" pitchFamily="2" charset="0"/>
                <a:ea typeface="Roboto" panose="02000000000000000000" pitchFamily="2" charset="0"/>
              </a:rPr>
              <a:t>Visualizations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D9FE94C-8D5A-DF3E-BCF3-37D4BB396825}"/>
              </a:ext>
            </a:extLst>
          </p:cNvPr>
          <p:cNvSpPr/>
          <p:nvPr/>
        </p:nvSpPr>
        <p:spPr>
          <a:xfrm>
            <a:off x="3326604" y="1308495"/>
            <a:ext cx="2550312" cy="4513150"/>
          </a:xfrm>
          <a:custGeom>
            <a:avLst/>
            <a:gdLst>
              <a:gd name="csX0" fmla="*/ 0 w 2414662"/>
              <a:gd name="csY0" fmla="*/ 0 h 5226479"/>
              <a:gd name="csX1" fmla="*/ 2414662 w 2414662"/>
              <a:gd name="csY1" fmla="*/ 0 h 5226479"/>
              <a:gd name="csX2" fmla="*/ 2414662 w 2414662"/>
              <a:gd name="csY2" fmla="*/ 5226479 h 5226479"/>
              <a:gd name="csX3" fmla="*/ 0 w 2414662"/>
              <a:gd name="csY3" fmla="*/ 5226479 h 5226479"/>
              <a:gd name="csX4" fmla="*/ 0 w 2414662"/>
              <a:gd name="csY4" fmla="*/ 0 h 52264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5226479">
                <a:moveTo>
                  <a:pt x="0" y="0"/>
                </a:moveTo>
                <a:lnTo>
                  <a:pt x="2414662" y="0"/>
                </a:lnTo>
                <a:lnTo>
                  <a:pt x="2414662" y="5226479"/>
                </a:lnTo>
                <a:lnTo>
                  <a:pt x="0" y="522647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228600" lvl="1" indent="-228600" algn="l" defTabSz="8001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Power BI Basics Workshop</a:t>
            </a:r>
          </a:p>
          <a:p>
            <a:pPr marL="228600" lvl="1" indent="-228600" algn="l" defTabSz="8001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Power BI Basics</a:t>
            </a:r>
            <a:br>
              <a:rPr lang="en-US" kern="1200">
                <a:latin typeface="Roboto"/>
                <a:ea typeface="Roboto"/>
                <a:cs typeface="Roboto"/>
              </a:rPr>
            </a:br>
            <a:r>
              <a:rPr lang="en-US" kern="1200">
                <a:latin typeface="Roboto"/>
                <a:ea typeface="Roboto"/>
                <a:cs typeface="Roboto"/>
              </a:rPr>
              <a:t>Part 2</a:t>
            </a:r>
          </a:p>
          <a:p>
            <a:pPr marL="228600" lvl="1" indent="-228600" algn="l" defTabSz="8001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Visualizations Best Practices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5516655-0A4F-837B-4B6F-A7D21B501BF3}"/>
              </a:ext>
            </a:extLst>
          </p:cNvPr>
          <p:cNvSpPr/>
          <p:nvPr/>
        </p:nvSpPr>
        <p:spPr>
          <a:xfrm>
            <a:off x="6079318" y="846830"/>
            <a:ext cx="2546301" cy="461664"/>
          </a:xfrm>
          <a:custGeom>
            <a:avLst/>
            <a:gdLst>
              <a:gd name="csX0" fmla="*/ 0 w 2414662"/>
              <a:gd name="csY0" fmla="*/ 0 h 201600"/>
              <a:gd name="csX1" fmla="*/ 2414662 w 2414662"/>
              <a:gd name="csY1" fmla="*/ 0 h 201600"/>
              <a:gd name="csX2" fmla="*/ 2414662 w 2414662"/>
              <a:gd name="csY2" fmla="*/ 201600 h 201600"/>
              <a:gd name="csX3" fmla="*/ 0 w 2414662"/>
              <a:gd name="csY3" fmla="*/ 201600 h 201600"/>
              <a:gd name="csX4" fmla="*/ 0 w 2414662"/>
              <a:gd name="csY4" fmla="*/ 0 h 201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201600">
                <a:moveTo>
                  <a:pt x="0" y="0"/>
                </a:moveTo>
                <a:lnTo>
                  <a:pt x="2414662" y="0"/>
                </a:lnTo>
                <a:lnTo>
                  <a:pt x="2414662" y="201600"/>
                </a:lnTo>
                <a:lnTo>
                  <a:pt x="0" y="201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784" tIns="28448" rIns="49784" bIns="28448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>
                <a:latin typeface="Roboto" panose="02000000000000000000" pitchFamily="2" charset="0"/>
                <a:ea typeface="Roboto" panose="02000000000000000000" pitchFamily="2" charset="0"/>
              </a:rPr>
              <a:t>Technical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9526D29-CC7E-B4E7-E30C-23441789E448}"/>
              </a:ext>
            </a:extLst>
          </p:cNvPr>
          <p:cNvSpPr/>
          <p:nvPr/>
        </p:nvSpPr>
        <p:spPr>
          <a:xfrm>
            <a:off x="6079318" y="1308494"/>
            <a:ext cx="2550311" cy="4513151"/>
          </a:xfrm>
          <a:custGeom>
            <a:avLst/>
            <a:gdLst>
              <a:gd name="csX0" fmla="*/ 0 w 2414662"/>
              <a:gd name="csY0" fmla="*/ 0 h 5226479"/>
              <a:gd name="csX1" fmla="*/ 2414662 w 2414662"/>
              <a:gd name="csY1" fmla="*/ 0 h 5226479"/>
              <a:gd name="csX2" fmla="*/ 2414662 w 2414662"/>
              <a:gd name="csY2" fmla="*/ 5226479 h 5226479"/>
              <a:gd name="csX3" fmla="*/ 0 w 2414662"/>
              <a:gd name="csY3" fmla="*/ 5226479 h 5226479"/>
              <a:gd name="csX4" fmla="*/ 0 w 2414662"/>
              <a:gd name="csY4" fmla="*/ 0 h 52264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5226479">
                <a:moveTo>
                  <a:pt x="0" y="0"/>
                </a:moveTo>
                <a:lnTo>
                  <a:pt x="2414662" y="0"/>
                </a:lnTo>
                <a:lnTo>
                  <a:pt x="2414662" y="5226479"/>
                </a:lnTo>
                <a:lnTo>
                  <a:pt x="0" y="522647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113792" bIns="128016" numCol="1" spcCol="1270" anchor="t" anchorCtr="0">
            <a:noAutofit/>
          </a:bodyPr>
          <a:lstStyle/>
          <a:p>
            <a:pPr marL="228600" lvl="1" indent="-2286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Data Modeling</a:t>
            </a:r>
          </a:p>
          <a:p>
            <a:pPr marL="228600" lvl="1" indent="-2286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Data Architecture Part 1</a:t>
            </a:r>
            <a:r>
              <a:rPr lang="en-US">
                <a:latin typeface="Roboto"/>
                <a:ea typeface="Roboto"/>
                <a:cs typeface="Roboto"/>
              </a:rPr>
              <a:t>:</a:t>
            </a:r>
            <a:r>
              <a:rPr lang="en-US" kern="1200">
                <a:latin typeface="Roboto"/>
                <a:ea typeface="Roboto"/>
                <a:cs typeface="Roboto"/>
              </a:rPr>
              <a:t> How to Build a Data Lake</a:t>
            </a:r>
          </a:p>
          <a:p>
            <a:pPr marL="228600" lvl="1" indent="-2286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Data Architecture Part 2</a:t>
            </a:r>
            <a:r>
              <a:rPr lang="en-US">
                <a:latin typeface="Roboto"/>
                <a:ea typeface="Roboto"/>
                <a:cs typeface="Roboto"/>
              </a:rPr>
              <a:t>:</a:t>
            </a:r>
            <a:r>
              <a:rPr lang="en-US" kern="1200">
                <a:latin typeface="Roboto"/>
                <a:ea typeface="Roboto"/>
                <a:cs typeface="Roboto"/>
              </a:rPr>
              <a:t> Exploring Azure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C28529AE-0D2B-6D7E-C238-C82956A96078}"/>
              </a:ext>
            </a:extLst>
          </p:cNvPr>
          <p:cNvSpPr/>
          <p:nvPr/>
        </p:nvSpPr>
        <p:spPr>
          <a:xfrm>
            <a:off x="8832033" y="846830"/>
            <a:ext cx="2554319" cy="461664"/>
          </a:xfrm>
          <a:custGeom>
            <a:avLst/>
            <a:gdLst>
              <a:gd name="csX0" fmla="*/ 0 w 2414662"/>
              <a:gd name="csY0" fmla="*/ 0 h 201600"/>
              <a:gd name="csX1" fmla="*/ 2414662 w 2414662"/>
              <a:gd name="csY1" fmla="*/ 0 h 201600"/>
              <a:gd name="csX2" fmla="*/ 2414662 w 2414662"/>
              <a:gd name="csY2" fmla="*/ 201600 h 201600"/>
              <a:gd name="csX3" fmla="*/ 0 w 2414662"/>
              <a:gd name="csY3" fmla="*/ 201600 h 201600"/>
              <a:gd name="csX4" fmla="*/ 0 w 2414662"/>
              <a:gd name="csY4" fmla="*/ 0 h 201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201600">
                <a:moveTo>
                  <a:pt x="0" y="0"/>
                </a:moveTo>
                <a:lnTo>
                  <a:pt x="2414662" y="0"/>
                </a:lnTo>
                <a:lnTo>
                  <a:pt x="2414662" y="201600"/>
                </a:lnTo>
                <a:lnTo>
                  <a:pt x="0" y="201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784" tIns="28448" rIns="49784" bIns="28448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>
                <a:latin typeface="Roboto" panose="02000000000000000000" pitchFamily="2" charset="0"/>
                <a:ea typeface="Roboto" panose="02000000000000000000" pitchFamily="2" charset="0"/>
              </a:rPr>
              <a:t>Other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F3EAEFFE-6400-5451-F11D-16ACC7023C6A}"/>
              </a:ext>
            </a:extLst>
          </p:cNvPr>
          <p:cNvSpPr/>
          <p:nvPr/>
        </p:nvSpPr>
        <p:spPr>
          <a:xfrm>
            <a:off x="8836042" y="1331827"/>
            <a:ext cx="2550311" cy="4513150"/>
          </a:xfrm>
          <a:custGeom>
            <a:avLst/>
            <a:gdLst>
              <a:gd name="csX0" fmla="*/ 0 w 2414662"/>
              <a:gd name="csY0" fmla="*/ 0 h 5226479"/>
              <a:gd name="csX1" fmla="*/ 2414662 w 2414662"/>
              <a:gd name="csY1" fmla="*/ 0 h 5226479"/>
              <a:gd name="csX2" fmla="*/ 2414662 w 2414662"/>
              <a:gd name="csY2" fmla="*/ 5226479 h 5226479"/>
              <a:gd name="csX3" fmla="*/ 0 w 2414662"/>
              <a:gd name="csY3" fmla="*/ 5226479 h 5226479"/>
              <a:gd name="csX4" fmla="*/ 0 w 2414662"/>
              <a:gd name="csY4" fmla="*/ 0 h 52264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14662" h="5226479">
                <a:moveTo>
                  <a:pt x="0" y="0"/>
                </a:moveTo>
                <a:lnTo>
                  <a:pt x="2414662" y="0"/>
                </a:lnTo>
                <a:lnTo>
                  <a:pt x="2414662" y="5226479"/>
                </a:lnTo>
                <a:lnTo>
                  <a:pt x="0" y="522647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" tIns="5334" rIns="7112" bIns="8001" numCol="1" spcCol="1270" anchor="t" anchorCtr="0">
            <a:noAutofit/>
          </a:bodyPr>
          <a:lstStyle/>
          <a:p>
            <a:pPr marL="228600" lvl="1" indent="-228600" algn="l" defTabSz="4445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Understanding Virginia's Government Data Collection and Dissemination</a:t>
            </a:r>
            <a:br>
              <a:rPr lang="en-US" kern="120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kern="1200">
                <a:latin typeface="Roboto"/>
                <a:ea typeface="Roboto"/>
                <a:cs typeface="Roboto"/>
              </a:rPr>
              <a:t>Practices Act</a:t>
            </a:r>
          </a:p>
          <a:p>
            <a:pPr marL="228600" lvl="1" indent="-228600" algn="l" defTabSz="4445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Updates to the Virginia Data Collection and Dissemination Practices Act</a:t>
            </a:r>
          </a:p>
          <a:p>
            <a:pPr marL="228600" lvl="1" indent="-228600" algn="l" defTabSz="4445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Introduction to ODGA</a:t>
            </a:r>
          </a:p>
          <a:p>
            <a:pPr marL="228600" lvl="1" indent="-228600" algn="l" defTabSz="4445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kern="1200">
                <a:latin typeface="Roboto"/>
                <a:ea typeface="Roboto"/>
                <a:cs typeface="Roboto"/>
              </a:rPr>
              <a:t>Virginia Open Data Portal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4CF0FA-8648-7B53-4A16-CD52A2CEE70D}"/>
              </a:ext>
            </a:extLst>
          </p:cNvPr>
          <p:cNvSpPr txBox="1"/>
          <p:nvPr/>
        </p:nvSpPr>
        <p:spPr>
          <a:xfrm>
            <a:off x="976975" y="5796245"/>
            <a:ext cx="9866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000">
                <a:solidFill>
                  <a:srgbClr val="173055"/>
                </a:solidFill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ODGA's Data Literacy Library</a:t>
            </a:r>
            <a:endParaRPr lang="en-US" sz="20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960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ADC3E189-72A7-3FD7-D0CD-7FBF7C298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ODGA is here to help</a:t>
            </a:r>
          </a:p>
        </p:txBody>
      </p:sp>
      <p:pic>
        <p:nvPicPr>
          <p:cNvPr id="3" name="Picture 2" descr="Resource page with nine categories of data governance documents and templates.&#10;">
            <a:extLst>
              <a:ext uri="{FF2B5EF4-FFF2-40B4-BE49-F238E27FC236}">
                <a16:creationId xmlns:a16="http://schemas.microsoft.com/office/drawing/2014/main" id="{3783BE46-A116-6691-DA74-8D4FC9C393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84" y="1183765"/>
            <a:ext cx="6085483" cy="49140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4393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604670"/>
            <a:ext cx="12192000" cy="3476413"/>
            <a:chOff x="0" y="3907004"/>
            <a:chExt cx="18288000" cy="5214620"/>
          </a:xfrm>
        </p:grpSpPr>
        <p:sp>
          <p:nvSpPr>
            <p:cNvPr id="3" name="object 3"/>
            <p:cNvSpPr/>
            <p:nvPr/>
          </p:nvSpPr>
          <p:spPr>
            <a:xfrm>
              <a:off x="0" y="3907004"/>
              <a:ext cx="18288000" cy="5214620"/>
            </a:xfrm>
            <a:custGeom>
              <a:avLst/>
              <a:gdLst/>
              <a:ahLst/>
              <a:cxnLst/>
              <a:rect l="l" t="t" r="r" b="b"/>
              <a:pathLst>
                <a:path w="18288000" h="5214620">
                  <a:moveTo>
                    <a:pt x="18287998" y="5214096"/>
                  </a:moveTo>
                  <a:lnTo>
                    <a:pt x="0" y="5214096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5214096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9458406" y="8336824"/>
              <a:ext cx="3808729" cy="721360"/>
            </a:xfrm>
            <a:custGeom>
              <a:avLst/>
              <a:gdLst/>
              <a:ahLst/>
              <a:cxnLst/>
              <a:rect l="l" t="t" r="r" b="b"/>
              <a:pathLst>
                <a:path w="3808730" h="721359">
                  <a:moveTo>
                    <a:pt x="3379844" y="0"/>
                  </a:moveTo>
                  <a:lnTo>
                    <a:pt x="3808625" y="0"/>
                  </a:lnTo>
                  <a:lnTo>
                    <a:pt x="3250135" y="721164"/>
                  </a:lnTo>
                  <a:lnTo>
                    <a:pt x="2821354" y="721164"/>
                  </a:lnTo>
                  <a:lnTo>
                    <a:pt x="3379844" y="0"/>
                  </a:lnTo>
                  <a:close/>
                </a:path>
                <a:path w="3808730" h="721359">
                  <a:moveTo>
                    <a:pt x="2561936" y="0"/>
                  </a:moveTo>
                  <a:lnTo>
                    <a:pt x="2990717" y="0"/>
                  </a:lnTo>
                  <a:lnTo>
                    <a:pt x="2432227" y="721164"/>
                  </a:lnTo>
                  <a:lnTo>
                    <a:pt x="2003445" y="721164"/>
                  </a:lnTo>
                  <a:lnTo>
                    <a:pt x="2561936" y="0"/>
                  </a:lnTo>
                  <a:close/>
                </a:path>
                <a:path w="3808730" h="721359">
                  <a:moveTo>
                    <a:pt x="1744027" y="0"/>
                  </a:moveTo>
                  <a:lnTo>
                    <a:pt x="2172330" y="0"/>
                  </a:lnTo>
                  <a:lnTo>
                    <a:pt x="1613840" y="721164"/>
                  </a:lnTo>
                  <a:lnTo>
                    <a:pt x="1185059" y="721164"/>
                  </a:lnTo>
                  <a:lnTo>
                    <a:pt x="1744027" y="0"/>
                  </a:lnTo>
                  <a:close/>
                </a:path>
                <a:path w="3808730" h="721359">
                  <a:moveTo>
                    <a:pt x="558490" y="0"/>
                  </a:moveTo>
                  <a:lnTo>
                    <a:pt x="1354900" y="0"/>
                  </a:lnTo>
                  <a:lnTo>
                    <a:pt x="796409" y="721164"/>
                  </a:lnTo>
                  <a:lnTo>
                    <a:pt x="0" y="721164"/>
                  </a:lnTo>
                  <a:lnTo>
                    <a:pt x="5584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46717" y="5795962"/>
            <a:ext cx="6645487" cy="1062143"/>
            <a:chOff x="8320075" y="8693942"/>
            <a:chExt cx="9968230" cy="1593215"/>
          </a:xfrm>
        </p:grpSpPr>
        <p:sp>
          <p:nvSpPr>
            <p:cNvPr id="6" name="object 6"/>
            <p:cNvSpPr/>
            <p:nvPr/>
          </p:nvSpPr>
          <p:spPr>
            <a:xfrm>
              <a:off x="8320075" y="9191997"/>
              <a:ext cx="9968230" cy="1095375"/>
            </a:xfrm>
            <a:custGeom>
              <a:avLst/>
              <a:gdLst/>
              <a:ahLst/>
              <a:cxnLst/>
              <a:rect l="l" t="t" r="r" b="b"/>
              <a:pathLst>
                <a:path w="9968230" h="1095375">
                  <a:moveTo>
                    <a:pt x="0" y="0"/>
                  </a:moveTo>
                  <a:lnTo>
                    <a:pt x="9967924" y="0"/>
                  </a:lnTo>
                  <a:lnTo>
                    <a:pt x="9967924" y="1095002"/>
                  </a:lnTo>
                  <a:lnTo>
                    <a:pt x="1095004" y="1095002"/>
                  </a:lnTo>
                  <a:lnTo>
                    <a:pt x="0" y="1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1920934" y="8693942"/>
              <a:ext cx="6367145" cy="1593215"/>
            </a:xfrm>
            <a:custGeom>
              <a:avLst/>
              <a:gdLst/>
              <a:ahLst/>
              <a:cxnLst/>
              <a:rect l="l" t="t" r="r" b="b"/>
              <a:pathLst>
                <a:path w="6367144" h="1593215">
                  <a:moveTo>
                    <a:pt x="1233348" y="0"/>
                  </a:moveTo>
                  <a:lnTo>
                    <a:pt x="6367065" y="0"/>
                  </a:lnTo>
                  <a:lnTo>
                    <a:pt x="6367065" y="1593057"/>
                  </a:lnTo>
                  <a:lnTo>
                    <a:pt x="0" y="1593057"/>
                  </a:lnTo>
                  <a:lnTo>
                    <a:pt x="1233348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6152113" cy="2087830"/>
          </a:xfrm>
          <a:prstGeom prst="rect">
            <a:avLst/>
          </a:prstGeom>
        </p:spPr>
        <p:txBody>
          <a:bodyPr vert="horz" wrap="square" lIns="0" tIns="990614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z="7067" spc="-783" dirty="0"/>
              <a:t>INTRODUCTION</a:t>
            </a:r>
            <a:endParaRPr sz="7067" dirty="0"/>
          </a:p>
        </p:txBody>
      </p:sp>
      <p:pic>
        <p:nvPicPr>
          <p:cNvPr id="8" name="object 8" descr="Headshot of Riyah Miah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253" y="1026697"/>
            <a:ext cx="4152899" cy="4152899"/>
          </a:xfrm>
          <a:prstGeom prst="rect">
            <a:avLst/>
          </a:prstGeom>
        </p:spPr>
      </p:pic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4570730" cy="389043"/>
          </a:xfrm>
          <a:custGeom>
            <a:avLst/>
            <a:gdLst/>
            <a:ahLst/>
            <a:cxnLst/>
            <a:rect l="l" t="t" r="r" b="b"/>
            <a:pathLst>
              <a:path w="6856095" h="583565">
                <a:moveTo>
                  <a:pt x="6686906" y="583266"/>
                </a:moveTo>
                <a:lnTo>
                  <a:pt x="0" y="583266"/>
                </a:lnTo>
                <a:lnTo>
                  <a:pt x="0" y="0"/>
                </a:lnTo>
                <a:lnTo>
                  <a:pt x="6855486" y="0"/>
                </a:lnTo>
                <a:lnTo>
                  <a:pt x="6686906" y="583266"/>
                </a:lnTo>
                <a:close/>
              </a:path>
            </a:pathLst>
          </a:custGeom>
          <a:solidFill>
            <a:srgbClr val="00499A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4864" y="459271"/>
            <a:ext cx="2661073" cy="129963"/>
          </a:xfrm>
          <a:custGeom>
            <a:avLst/>
            <a:gdLst/>
            <a:ahLst/>
            <a:cxnLst/>
            <a:rect l="l" t="t" r="r" b="b"/>
            <a:pathLst>
              <a:path w="3991610" h="194944">
                <a:moveTo>
                  <a:pt x="3991233" y="194921"/>
                </a:moveTo>
                <a:lnTo>
                  <a:pt x="47698" y="194921"/>
                </a:lnTo>
                <a:lnTo>
                  <a:pt x="0" y="0"/>
                </a:lnTo>
                <a:lnTo>
                  <a:pt x="3911123" y="0"/>
                </a:lnTo>
                <a:lnTo>
                  <a:pt x="3991233" y="194921"/>
                </a:lnTo>
                <a:close/>
              </a:path>
            </a:pathLst>
          </a:custGeom>
          <a:solidFill>
            <a:srgbClr val="00499A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9939" y="459271"/>
            <a:ext cx="179070" cy="129963"/>
          </a:xfrm>
          <a:custGeom>
            <a:avLst/>
            <a:gdLst/>
            <a:ahLst/>
            <a:cxnLst/>
            <a:rect l="l" t="t" r="r" b="b"/>
            <a:pathLst>
              <a:path w="268605" h="194944">
                <a:moveTo>
                  <a:pt x="268151" y="194921"/>
                </a:moveTo>
                <a:lnTo>
                  <a:pt x="47545" y="194921"/>
                </a:lnTo>
                <a:lnTo>
                  <a:pt x="0" y="0"/>
                </a:lnTo>
                <a:lnTo>
                  <a:pt x="220452" y="0"/>
                </a:lnTo>
                <a:lnTo>
                  <a:pt x="268151" y="194921"/>
                </a:lnTo>
                <a:close/>
              </a:path>
            </a:pathLst>
          </a:custGeom>
          <a:solidFill>
            <a:srgbClr val="E8C216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4912" y="459271"/>
            <a:ext cx="179070" cy="129963"/>
          </a:xfrm>
          <a:custGeom>
            <a:avLst/>
            <a:gdLst/>
            <a:ahLst/>
            <a:cxnLst/>
            <a:rect l="l" t="t" r="r" b="b"/>
            <a:pathLst>
              <a:path w="268605" h="194944">
                <a:moveTo>
                  <a:pt x="268151" y="194921"/>
                </a:moveTo>
                <a:lnTo>
                  <a:pt x="47698" y="194921"/>
                </a:lnTo>
                <a:lnTo>
                  <a:pt x="0" y="0"/>
                </a:lnTo>
                <a:lnTo>
                  <a:pt x="220452" y="0"/>
                </a:lnTo>
                <a:lnTo>
                  <a:pt x="268151" y="194921"/>
                </a:lnTo>
                <a:close/>
              </a:path>
            </a:pathLst>
          </a:custGeom>
          <a:solidFill>
            <a:srgbClr val="E8C216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520" y="459271"/>
            <a:ext cx="559646" cy="129963"/>
          </a:xfrm>
          <a:custGeom>
            <a:avLst/>
            <a:gdLst/>
            <a:ahLst/>
            <a:cxnLst/>
            <a:rect l="l" t="t" r="r" b="b"/>
            <a:pathLst>
              <a:path w="839469" h="194944">
                <a:moveTo>
                  <a:pt x="838851" y="194921"/>
                </a:moveTo>
                <a:lnTo>
                  <a:pt x="80108" y="194921"/>
                </a:lnTo>
                <a:lnTo>
                  <a:pt x="0" y="0"/>
                </a:lnTo>
                <a:lnTo>
                  <a:pt x="791153" y="0"/>
                </a:lnTo>
                <a:lnTo>
                  <a:pt x="838851" y="194921"/>
                </a:lnTo>
                <a:close/>
              </a:path>
            </a:pathLst>
          </a:custGeom>
          <a:solidFill>
            <a:srgbClr val="00499A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6215" y="0"/>
            <a:ext cx="516043" cy="685377"/>
          </a:xfrm>
          <a:custGeom>
            <a:avLst/>
            <a:gdLst/>
            <a:ahLst/>
            <a:cxnLst/>
            <a:rect l="l" t="t" r="r" b="b"/>
            <a:pathLst>
              <a:path w="774064" h="1028065">
                <a:moveTo>
                  <a:pt x="534620" y="1027993"/>
                </a:moveTo>
                <a:lnTo>
                  <a:pt x="0" y="1027993"/>
                </a:lnTo>
                <a:lnTo>
                  <a:pt x="238958" y="0"/>
                </a:lnTo>
                <a:lnTo>
                  <a:pt x="773689" y="0"/>
                </a:lnTo>
                <a:lnTo>
                  <a:pt x="534620" y="1027993"/>
                </a:lnTo>
                <a:close/>
              </a:path>
            </a:pathLst>
          </a:custGeom>
          <a:solidFill>
            <a:srgbClr val="E8C216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19158"/>
            <a:ext cx="82550" cy="82549"/>
          </a:xfrm>
          <a:prstGeom prst="rect">
            <a:avLst/>
          </a:prstGeom>
        </p:spPr>
      </p:pic>
      <p:pic>
        <p:nvPic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628758"/>
            <a:ext cx="82550" cy="82549"/>
          </a:xfrm>
          <a:prstGeom prst="rect">
            <a:avLst/>
          </a:prstGeom>
        </p:spPr>
      </p:pic>
      <p:pic>
        <p:nvPic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543158"/>
            <a:ext cx="82550" cy="82549"/>
          </a:xfrm>
          <a:prstGeom prst="rect">
            <a:avLst/>
          </a:prstGeom>
        </p:spPr>
      </p:pic>
      <p:pic>
        <p:nvPic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152758"/>
            <a:ext cx="82550" cy="82549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427699" y="2874738"/>
            <a:ext cx="5534660" cy="2473327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8467" defTabSz="609630">
              <a:spcBef>
                <a:spcPts val="87"/>
              </a:spcBef>
              <a:tabLst>
                <a:tab pos="1494441" algn="l"/>
              </a:tabLst>
            </a:pPr>
            <a:r>
              <a:rPr sz="2000" b="1" kern="0" spc="-7" dirty="0">
                <a:solidFill>
                  <a:srgbClr val="FFFFFF"/>
                </a:solidFill>
                <a:latin typeface="Tahoma"/>
                <a:cs typeface="Tahoma"/>
              </a:rPr>
              <a:t>Hometown:</a:t>
            </a:r>
            <a:r>
              <a:rPr sz="2000" b="1" kern="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b="1" kern="0" spc="-110" dirty="0">
                <a:solidFill>
                  <a:srgbClr val="FFFFFF"/>
                </a:solidFill>
                <a:latin typeface="Tahoma"/>
                <a:cs typeface="Tahoma"/>
              </a:rPr>
              <a:t>Bristow,</a:t>
            </a:r>
            <a:r>
              <a:rPr sz="2000" b="1" kern="0" spc="-16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7" dirty="0">
                <a:solidFill>
                  <a:srgbClr val="FFFFFF"/>
                </a:solidFill>
                <a:latin typeface="Tahoma"/>
                <a:cs typeface="Tahoma"/>
              </a:rPr>
              <a:t>VA</a:t>
            </a:r>
            <a:endParaRPr sz="2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marR="132933" defTabSz="609630">
              <a:spcBef>
                <a:spcPts val="2400"/>
              </a:spcBef>
            </a:pPr>
            <a:r>
              <a:rPr sz="2000" b="1" kern="0" spc="-120" dirty="0">
                <a:solidFill>
                  <a:srgbClr val="FFFFFF"/>
                </a:solidFill>
                <a:latin typeface="Tahoma"/>
                <a:cs typeface="Tahoma"/>
              </a:rPr>
              <a:t>Education:</a:t>
            </a:r>
            <a:r>
              <a:rPr sz="2000" b="1" kern="0" spc="-110" dirty="0">
                <a:solidFill>
                  <a:srgbClr val="FFFFFF"/>
                </a:solidFill>
                <a:latin typeface="Tahoma"/>
                <a:cs typeface="Tahoma"/>
              </a:rPr>
              <a:t> B.S</a:t>
            </a:r>
            <a:r>
              <a:rPr sz="2000" b="1" kern="0" spc="-10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10" dirty="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sz="2000" b="1" kern="0" spc="-10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33" dirty="0">
                <a:solidFill>
                  <a:srgbClr val="FFFFFF"/>
                </a:solidFill>
                <a:latin typeface="Tahoma"/>
                <a:cs typeface="Tahoma"/>
              </a:rPr>
              <a:t>Information</a:t>
            </a:r>
            <a:r>
              <a:rPr sz="2000" b="1" kern="0" spc="-10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36" dirty="0">
                <a:solidFill>
                  <a:srgbClr val="FFFFFF"/>
                </a:solidFill>
                <a:latin typeface="Tahoma"/>
                <a:cs typeface="Tahoma"/>
              </a:rPr>
              <a:t>Systems,</a:t>
            </a:r>
            <a:r>
              <a:rPr sz="2000" b="1" kern="0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57" dirty="0">
                <a:solidFill>
                  <a:srgbClr val="FFFFFF"/>
                </a:solidFill>
                <a:latin typeface="Tahoma"/>
                <a:cs typeface="Tahoma"/>
              </a:rPr>
              <a:t>Virginia </a:t>
            </a:r>
            <a:r>
              <a:rPr sz="2000" b="1" kern="0" spc="-123" dirty="0">
                <a:solidFill>
                  <a:srgbClr val="FFFFFF"/>
                </a:solidFill>
                <a:latin typeface="Tahoma"/>
                <a:cs typeface="Tahoma"/>
              </a:rPr>
              <a:t>Commonwealth</a:t>
            </a:r>
            <a:r>
              <a:rPr sz="2000" b="1" kern="0" spc="-6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20" dirty="0">
                <a:solidFill>
                  <a:srgbClr val="FFFFFF"/>
                </a:solidFill>
                <a:latin typeface="Tahoma"/>
                <a:cs typeface="Tahoma"/>
              </a:rPr>
              <a:t>University</a:t>
            </a:r>
            <a:endParaRPr sz="2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defTabSz="609630">
              <a:spcBef>
                <a:spcPts val="2400"/>
              </a:spcBef>
            </a:pPr>
            <a:r>
              <a:rPr sz="2000" b="1" kern="0" spc="-130" dirty="0">
                <a:solidFill>
                  <a:srgbClr val="FFFFFF"/>
                </a:solidFill>
                <a:latin typeface="Tahoma"/>
                <a:cs typeface="Tahoma"/>
              </a:rPr>
              <a:t>Fun</a:t>
            </a:r>
            <a:r>
              <a:rPr sz="2000" b="1" kern="0" spc="-10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36" dirty="0">
                <a:solidFill>
                  <a:srgbClr val="FFFFFF"/>
                </a:solidFill>
                <a:latin typeface="Tahoma"/>
                <a:cs typeface="Tahoma"/>
              </a:rPr>
              <a:t>Fact:</a:t>
            </a:r>
            <a:r>
              <a:rPr sz="2000" b="1" kern="0" spc="-10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80" dirty="0">
                <a:solidFill>
                  <a:srgbClr val="FFFFFF"/>
                </a:solidFill>
                <a:latin typeface="Tahoma"/>
                <a:cs typeface="Tahoma"/>
              </a:rPr>
              <a:t>First</a:t>
            </a:r>
            <a:r>
              <a:rPr sz="2000" b="1" kern="0" spc="-10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40" dirty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2000" b="1" kern="0" spc="-10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13" dirty="0">
                <a:solidFill>
                  <a:srgbClr val="FFFFFF"/>
                </a:solidFill>
                <a:latin typeface="Tahoma"/>
                <a:cs typeface="Tahoma"/>
              </a:rPr>
              <a:t>last</a:t>
            </a:r>
            <a:r>
              <a:rPr sz="2000" b="1" kern="0" spc="-10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57" dirty="0">
                <a:solidFill>
                  <a:srgbClr val="FFFFFF"/>
                </a:solidFill>
                <a:latin typeface="Tahoma"/>
                <a:cs typeface="Tahoma"/>
              </a:rPr>
              <a:t>name</a:t>
            </a:r>
            <a:r>
              <a:rPr sz="2000" b="1" kern="0" spc="-10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7" dirty="0">
                <a:solidFill>
                  <a:srgbClr val="FFFFFF"/>
                </a:solidFill>
                <a:latin typeface="Tahoma"/>
                <a:cs typeface="Tahoma"/>
              </a:rPr>
              <a:t>rhyme</a:t>
            </a:r>
            <a:endParaRPr sz="2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defTabSz="609630">
              <a:spcBef>
                <a:spcPts val="2400"/>
              </a:spcBef>
            </a:pPr>
            <a:r>
              <a:rPr sz="2000" b="1" kern="0" spc="-110" dirty="0">
                <a:solidFill>
                  <a:srgbClr val="FFFFFF"/>
                </a:solidFill>
                <a:latin typeface="Tahoma"/>
                <a:cs typeface="Tahoma"/>
              </a:rPr>
              <a:t>Career</a:t>
            </a:r>
            <a:r>
              <a:rPr sz="2000" b="1" kern="0" spc="-16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57" dirty="0">
                <a:solidFill>
                  <a:srgbClr val="FFFFFF"/>
                </a:solidFill>
                <a:latin typeface="Tahoma"/>
                <a:cs typeface="Tahoma"/>
              </a:rPr>
              <a:t>Goal:</a:t>
            </a:r>
            <a:r>
              <a:rPr sz="2000" b="1" kern="0" spc="8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36" dirty="0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sz="2000" b="1" kern="0" spc="-120" dirty="0">
                <a:solidFill>
                  <a:srgbClr val="FFFFFF"/>
                </a:solidFill>
                <a:latin typeface="Tahoma"/>
                <a:cs typeface="Tahoma"/>
              </a:rPr>
              <a:t> Governance, </a:t>
            </a:r>
            <a:r>
              <a:rPr sz="2000" b="1" kern="0" spc="-113" dirty="0">
                <a:solidFill>
                  <a:srgbClr val="FFFFFF"/>
                </a:solidFill>
                <a:latin typeface="Tahoma"/>
                <a:cs typeface="Tahoma"/>
              </a:rPr>
              <a:t>Risk</a:t>
            </a:r>
            <a:r>
              <a:rPr sz="2000" b="1" kern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100" dirty="0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sz="2000" b="1" kern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kern="0" spc="-76" dirty="0">
                <a:solidFill>
                  <a:srgbClr val="FFFFFF"/>
                </a:solidFill>
                <a:latin typeface="Tahoma"/>
                <a:cs typeface="Tahoma"/>
              </a:rPr>
              <a:t>Compliance</a:t>
            </a:r>
            <a:endParaRPr sz="2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AAABA2-4969-83AD-E8A2-023AD87D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Don’t wait for an incident to prioritize governance</a:t>
            </a: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1A0690C0-FADF-E3B4-78E0-009D84AC768D}"/>
              </a:ext>
            </a:extLst>
          </p:cNvPr>
          <p:cNvSpPr/>
          <p:nvPr/>
        </p:nvSpPr>
        <p:spPr>
          <a:xfrm>
            <a:off x="544286" y="1500504"/>
            <a:ext cx="10800549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>
                <a:solidFill>
                  <a:srgbClr val="173055"/>
                </a:solidFill>
                <a:latin typeface="Roboto"/>
                <a:ea typeface="Roboto"/>
                <a:cs typeface="Calibri"/>
              </a:rPr>
              <a:t>ODGA is your partner — not another vendor. </a:t>
            </a:r>
            <a:br>
              <a:rPr lang="en-US" sz="2400">
                <a:solidFill>
                  <a:srgbClr val="173055"/>
                </a:solidFill>
                <a:latin typeface="Roboto"/>
                <a:ea typeface="Roboto"/>
                <a:cs typeface="Calibri"/>
              </a:rPr>
            </a:br>
            <a:r>
              <a:rPr lang="en-US" sz="2400">
                <a:solidFill>
                  <a:srgbClr val="173055"/>
                </a:solidFill>
                <a:latin typeface="Roboto"/>
                <a:ea typeface="Roboto"/>
                <a:cs typeface="Calibri"/>
              </a:rPr>
              <a:t>We're a Commonwealth resource built to help Virginia agencies navigate data governance with practical, security-first solutions.</a:t>
            </a: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CBD957A4-4620-A235-42EC-2BFD2BB13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708" y="2975272"/>
            <a:ext cx="3511296" cy="2382224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31F156F0-8A98-5342-A952-75FE52B8C56F}"/>
              </a:ext>
            </a:extLst>
          </p:cNvPr>
          <p:cNvSpPr/>
          <p:nvPr/>
        </p:nvSpPr>
        <p:spPr>
          <a:xfrm>
            <a:off x="538708" y="3066248"/>
            <a:ext cx="3511296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kern="0" spc="267">
                <a:solidFill>
                  <a:srgbClr val="F0A5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Step 1</a:t>
            </a:r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59DD90F1-9A4A-7E6B-0A44-778AC99D1CF5}"/>
              </a:ext>
            </a:extLst>
          </p:cNvPr>
          <p:cNvSpPr/>
          <p:nvPr/>
        </p:nvSpPr>
        <p:spPr>
          <a:xfrm>
            <a:off x="538708" y="3444200"/>
            <a:ext cx="35112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Request a data scan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1D1639BB-6157-F65A-FF65-D44D4776C8DF}"/>
              </a:ext>
            </a:extLst>
          </p:cNvPr>
          <p:cNvSpPr/>
          <p:nvPr/>
        </p:nvSpPr>
        <p:spPr>
          <a:xfrm>
            <a:off x="685012" y="3907496"/>
            <a:ext cx="3218688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Let us show you what sensitive data is accessible to Copilot in your environment today.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id="{0A530725-EBEC-E5AF-981A-B245FDD34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2612" y="2975272"/>
            <a:ext cx="3511296" cy="2382224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03B7FFB4-013D-0682-833D-603CAED7F858}"/>
              </a:ext>
            </a:extLst>
          </p:cNvPr>
          <p:cNvSpPr/>
          <p:nvPr/>
        </p:nvSpPr>
        <p:spPr>
          <a:xfrm>
            <a:off x="4342612" y="3060616"/>
            <a:ext cx="3511296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kern="0" spc="267">
                <a:solidFill>
                  <a:srgbClr val="F0A5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Step 2</a:t>
            </a:r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A9AC687F-066F-FBB7-AA79-96D111B8C6C5}"/>
              </a:ext>
            </a:extLst>
          </p:cNvPr>
          <p:cNvSpPr/>
          <p:nvPr/>
        </p:nvSpPr>
        <p:spPr>
          <a:xfrm>
            <a:off x="4342612" y="3438568"/>
            <a:ext cx="35112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Review your risk profile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AD2C6C2B-07B4-9E3A-8E75-C8B63870A411}"/>
              </a:ext>
            </a:extLst>
          </p:cNvPr>
          <p:cNvSpPr/>
          <p:nvPr/>
        </p:nvSpPr>
        <p:spPr>
          <a:xfrm>
            <a:off x="4488916" y="4023671"/>
            <a:ext cx="3218688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Receive a full inventory of your sensitive data, visibility into broadly shared or externally accessible data, and prioritized remediation recommendations.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Shape 14">
            <a:extLst>
              <a:ext uri="{FF2B5EF4-FFF2-40B4-BE49-F238E27FC236}">
                <a16:creationId xmlns:a16="http://schemas.microsoft.com/office/drawing/2014/main" id="{B58026CB-0444-4E59-4008-79BF09190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46516" y="2969640"/>
            <a:ext cx="3511296" cy="2382224"/>
          </a:xfrm>
          <a:prstGeom prst="rect">
            <a:avLst/>
          </a:prstGeom>
          <a:solidFill>
            <a:srgbClr val="1A3460"/>
          </a:solidFill>
          <a:ln w="12700">
            <a:solidFill>
              <a:srgbClr val="254D8A"/>
            </a:solidFill>
            <a:prstDash val="solid"/>
          </a:ln>
        </p:spPr>
        <p:txBody>
          <a:bodyPr/>
          <a:lstStyle/>
          <a:p>
            <a:pPr defTabSz="1219170"/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97A924D4-3630-AC0D-F5C7-43544A08F216}"/>
              </a:ext>
            </a:extLst>
          </p:cNvPr>
          <p:cNvSpPr/>
          <p:nvPr/>
        </p:nvSpPr>
        <p:spPr>
          <a:xfrm>
            <a:off x="8146516" y="3060616"/>
            <a:ext cx="3511296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kern="0" spc="267">
                <a:solidFill>
                  <a:srgbClr val="F0A5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Step 3</a:t>
            </a:r>
            <a:endParaRPr lang="en-US" sz="2400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4E82B0B0-7263-FD3B-8A42-EC3B78942C57}"/>
              </a:ext>
            </a:extLst>
          </p:cNvPr>
          <p:cNvSpPr/>
          <p:nvPr/>
        </p:nvSpPr>
        <p:spPr>
          <a:xfrm>
            <a:off x="8146516" y="3438568"/>
            <a:ext cx="35112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Build your governance plan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4004C6D0-ED43-1D6A-8FC3-D6C73BBAE53A}"/>
              </a:ext>
            </a:extLst>
          </p:cNvPr>
          <p:cNvSpPr/>
          <p:nvPr/>
        </p:nvSpPr>
        <p:spPr>
          <a:xfrm>
            <a:off x="8292820" y="4023671"/>
            <a:ext cx="3218688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>
                <a:solidFill>
                  <a:srgbClr val="D0D9E8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itchFamily="34" charset="-120"/>
              </a:rPr>
              <a:t>Work with ODGA consultants to develop a sustainable, agency-specific governance framework.</a:t>
            </a:r>
            <a:endParaRPr lang="en-US">
              <a:solidFill>
                <a:srgbClr val="17305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0493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Questions slide with dark navy background, large white text saying 'Questions?' and contact information 'odga.virginia.gov' in teal."/>
          <p:cNvSpPr>
            <a:spLocks noGrp="1"/>
          </p:cNvSpPr>
          <p:nvPr>
            <p:ph type="title"/>
          </p:nvPr>
        </p:nvSpPr>
        <p:spPr>
          <a:xfrm>
            <a:off x="3309759" y="1911742"/>
            <a:ext cx="55724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>
              <a:spcBef>
                <a:spcPts val="0"/>
              </a:spcBef>
              <a:defRPr/>
            </a:pPr>
            <a:r>
              <a:rPr lang="en-US" sz="7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</a:t>
            </a:r>
            <a:endParaRPr lang="en-US" sz="7200" b="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98174D-B25A-86F6-002E-F969503C6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023360"/>
            <a:ext cx="11849100" cy="609600"/>
          </a:xfrm>
          <a:prstGeom prst="rect">
            <a:avLst/>
          </a:prstGeom>
          <a:gradFill flip="none" rotWithShape="1">
            <a:gsLst>
              <a:gs pos="6000">
                <a:srgbClr val="075A83"/>
              </a:gs>
              <a:gs pos="100000">
                <a:schemeClr val="accent1">
                  <a:lumMod val="100000"/>
                  <a:alpha val="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 descr="Questions slide with dark navy background, large white text saying 'Questions?' and contact information 'odga.virginia.gov' in teal."/>
          <p:cNvSpPr/>
          <p:nvPr/>
        </p:nvSpPr>
        <p:spPr>
          <a:xfrm>
            <a:off x="0" y="4023360"/>
            <a:ext cx="115824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>
              <a:defRPr/>
            </a:pPr>
            <a:r>
              <a:rPr lang="en-US" sz="2800">
                <a:solidFill>
                  <a:srgbClr val="FB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Contact: </a:t>
            </a:r>
            <a:r>
              <a:rPr lang="en-US" sz="2800" err="1">
                <a:solidFill>
                  <a:srgbClr val="FB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odga.virginia.</a:t>
            </a:r>
            <a:r>
              <a:rPr lang="en-US" sz="2800">
                <a:solidFill>
                  <a:srgbClr val="FB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 </a:t>
            </a:r>
            <a:endParaRPr lang="en-US" sz="2800">
              <a:solidFill>
                <a:srgbClr val="FBFAFA"/>
              </a:solidFill>
              <a:latin typeface="Aptos" panose="02110004020202020204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7CD9-943D-FB2C-931B-BC4447E05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864" y="1943619"/>
            <a:ext cx="5989983" cy="2062276"/>
          </a:xfrm>
        </p:spPr>
        <p:txBody>
          <a:bodyPr/>
          <a:lstStyle/>
          <a:p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Preemptive cybersecurity</a:t>
            </a:r>
          </a:p>
          <a:p>
            <a:endParaRPr lang="en-US">
              <a:latin typeface="Roboto"/>
              <a:ea typeface="Roboto"/>
              <a:cs typeface="Roboto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6D25AF9-715D-5CB5-37FF-5F474CC5C9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511" y="3429000"/>
            <a:ext cx="5989984" cy="971977"/>
          </a:xfrm>
        </p:spPr>
        <p:txBody>
          <a:bodyPr/>
          <a:lstStyle/>
          <a:p>
            <a:r>
              <a:rPr lang="en-US" sz="3467" b="1" dirty="0">
                <a:latin typeface="Roboto"/>
                <a:ea typeface="Roboto"/>
                <a:cs typeface="Roboto"/>
              </a:rPr>
              <a:t>Slides Redacted for Security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4B3402-9C74-448B-6DAF-865915AEB3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b="1">
                <a:latin typeface="Roboto"/>
                <a:ea typeface="Roboto"/>
                <a:cs typeface="Roboto"/>
              </a:rPr>
              <a:t>Aug. 5, 2026</a:t>
            </a:r>
          </a:p>
        </p:txBody>
      </p:sp>
    </p:spTree>
    <p:extLst>
      <p:ext uri="{BB962C8B-B14F-4D97-AF65-F5344CB8AC3E}">
        <p14:creationId xmlns:p14="http://schemas.microsoft.com/office/powerpoint/2010/main" val="1962791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BF4B91-8433-E24B-87E2-E2CF1582A1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3763" y="2781300"/>
            <a:ext cx="7059612" cy="14319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9157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/>
                <a:cs typeface="Rajdhani" panose="02000000000000000000" pitchFamily="2" charset="77"/>
              </a:rPr>
              <a:t>Keystone Edge (KSE) upgrade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jdhani" panose="02000000000000000000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39736-8845-0D46-84C1-83CCF68FB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4029" y="4841631"/>
            <a:ext cx="5492052" cy="70338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  <a:latin typeface="Roboto"/>
                <a:ea typeface="Roboto"/>
              </a:rPr>
              <a:t>Serena L. Singleton (SAIC)</a:t>
            </a:r>
            <a:endParaRPr lang="en-US" sz="1800">
              <a:latin typeface="Roboto" panose="02000000000000000000" pitchFamily="2" charset="0"/>
            </a:endParaRPr>
          </a:p>
          <a:p>
            <a:pPr marL="0" indent="0">
              <a:lnSpc>
                <a:spcPct val="87813"/>
              </a:lnSpc>
              <a:buNone/>
            </a:pPr>
            <a:r>
              <a:rPr lang="en-US" sz="1800">
                <a:solidFill>
                  <a:schemeClr val="tx1"/>
                </a:solidFill>
                <a:latin typeface="Roboto"/>
                <a:ea typeface="Roboto"/>
              </a:rPr>
              <a:t>Program manager (SAIC)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90E172F-03D8-E914-183A-21289DC19B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August 5, 2026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005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2FDFBE-2864-F05A-3592-23974ABD4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800"/>
            <a:ext cx="10515600" cy="784499"/>
          </a:xfrm>
        </p:spPr>
        <p:txBody>
          <a:bodyPr/>
          <a:lstStyle/>
          <a:p>
            <a:r>
              <a:rPr lang="en-US"/>
              <a:t>Project: PRJ0014977 – </a:t>
            </a:r>
            <a:r>
              <a:rPr lang="en-US" err="1"/>
              <a:t>KSE</a:t>
            </a:r>
            <a:r>
              <a:rPr lang="en-US"/>
              <a:t> – Upgrade ServiceNow 2026 - Australia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D6678-716B-7976-8506-8CF1C493A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50" y="1257299"/>
            <a:ext cx="10655300" cy="4906964"/>
          </a:xfrm>
        </p:spPr>
        <p:txBody>
          <a:bodyPr/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altLang="en-US">
                <a:solidFill>
                  <a:srgbClr val="14120E"/>
                </a:solidFill>
                <a:latin typeface="Roboto" panose="02000000000000000000"/>
                <a:cs typeface="Arial" panose="020B0604020202020204" pitchFamily="34" charset="0"/>
              </a:rPr>
              <a:t>Project manager: </a:t>
            </a:r>
            <a:r>
              <a:rPr lang="en-US" altLang="en-US" b="0">
                <a:solidFill>
                  <a:srgbClr val="14120E"/>
                </a:solidFill>
                <a:latin typeface="Roboto" panose="02000000000000000000"/>
                <a:cs typeface="Arial" panose="020B0604020202020204" pitchFamily="34" charset="0"/>
              </a:rPr>
              <a:t>Serena Singleton </a:t>
            </a:r>
            <a:r>
              <a:rPr lang="en-US" altLang="en-US">
                <a:solidFill>
                  <a:srgbClr val="14120E"/>
                </a:solidFill>
                <a:latin typeface="Roboto" panose="02000000000000000000"/>
                <a:cs typeface="Arial" panose="020B0604020202020204" pitchFamily="34" charset="0"/>
              </a:rPr>
              <a:t>                                        </a:t>
            </a:r>
            <a:r>
              <a:rPr lang="en-US" altLang="en-US">
                <a:solidFill>
                  <a:srgbClr val="2F2B20"/>
                </a:solidFill>
                <a:latin typeface="Roboto" panose="02000000000000000000"/>
                <a:cs typeface="Arial" panose="020B0604020202020204" pitchFamily="34" charset="0"/>
              </a:rPr>
              <a:t>Reporting period: </a:t>
            </a:r>
            <a:r>
              <a:rPr lang="en-US" altLang="en-US" b="0">
                <a:solidFill>
                  <a:srgbClr val="2F2B20"/>
                </a:solidFill>
                <a:latin typeface="Roboto" panose="02000000000000000000"/>
                <a:cs typeface="Arial" panose="020B0604020202020204" pitchFamily="34" charset="0"/>
              </a:rPr>
              <a:t>08/05/2026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srgbClr val="2F2B20"/>
                </a:solidFill>
                <a:latin typeface="Roboto" panose="02000000000000000000"/>
                <a:cs typeface="Arial" panose="020B0604020202020204" pitchFamily="34" charset="0"/>
              </a:rPr>
              <a:t>Program manager: </a:t>
            </a:r>
            <a:r>
              <a:rPr lang="en-US" altLang="en-US" b="0">
                <a:solidFill>
                  <a:srgbClr val="14120E"/>
                </a:solidFill>
                <a:latin typeface="Roboto" panose="02000000000000000000"/>
                <a:cs typeface="Arial" panose="020B0604020202020204" pitchFamily="34" charset="0"/>
              </a:rPr>
              <a:t>Serena Singleton</a:t>
            </a:r>
            <a:endParaRPr lang="en-US" altLang="en-US" b="0">
              <a:solidFill>
                <a:srgbClr val="2F2B20"/>
              </a:solidFill>
              <a:latin typeface="Roboto" panose="02000000000000000000"/>
              <a:cs typeface="Calibri" panose="020F050202020403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altLang="en-US">
                <a:solidFill>
                  <a:srgbClr val="2F2B20"/>
                </a:solidFill>
                <a:latin typeface="Roboto" panose="02000000000000000000"/>
                <a:cs typeface="Arial" panose="020B0604020202020204" pitchFamily="34" charset="0"/>
              </a:rPr>
              <a:t>Sponsor:</a:t>
            </a:r>
            <a:r>
              <a:rPr lang="en-US" altLang="en-US" b="0">
                <a:solidFill>
                  <a:srgbClr val="2F2B20"/>
                </a:solidFill>
                <a:latin typeface="Roboto" panose="02000000000000000000"/>
                <a:cs typeface="Arial" panose="020B0604020202020204" pitchFamily="34" charset="0"/>
              </a:rPr>
              <a:t> </a:t>
            </a:r>
            <a:r>
              <a:rPr lang="en-US" altLang="en-US" b="0">
                <a:solidFill>
                  <a:srgbClr val="14120E"/>
                </a:solidFill>
                <a:latin typeface="Roboto" panose="02000000000000000000"/>
                <a:cs typeface="Arial" panose="020B0604020202020204" pitchFamily="34" charset="0"/>
              </a:rPr>
              <a:t>Naveen Abraham</a:t>
            </a:r>
            <a:endParaRPr lang="en-US" altLang="en-US" b="0">
              <a:solidFill>
                <a:srgbClr val="2F2B20"/>
              </a:solidFill>
              <a:latin typeface="Roboto" panose="0200000000000000000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altLang="en-US">
                <a:solidFill>
                  <a:srgbClr val="2F2B20"/>
                </a:solidFill>
                <a:latin typeface="Roboto" panose="02000000000000000000"/>
                <a:cs typeface="Arial" panose="020B0604020202020204" pitchFamily="34" charset="0"/>
              </a:rPr>
              <a:t>Project description: </a:t>
            </a:r>
            <a:r>
              <a:rPr lang="en-US" altLang="en-US" b="0">
                <a:solidFill>
                  <a:srgbClr val="14120E"/>
                </a:solidFill>
                <a:latin typeface="Roboto" panose="02000000000000000000"/>
                <a:cs typeface="Arial" panose="020B0604020202020204" pitchFamily="34" charset="0"/>
              </a:rPr>
              <a:t>ServiceNow annual upgrade moving from Yokohama to Australia </a:t>
            </a:r>
            <a:endParaRPr lang="en-US" altLang="en-US" b="0">
              <a:solidFill>
                <a:srgbClr val="2F2B20"/>
              </a:solidFill>
              <a:latin typeface="Roboto" panose="02000000000000000000"/>
              <a:cs typeface="Arial" panose="020B0604020202020204" pitchFamily="34" charset="0"/>
            </a:endParaRPr>
          </a:p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091BD84-628D-7573-6877-B41CB5DB30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216133"/>
              </p:ext>
            </p:extLst>
          </p:nvPr>
        </p:nvGraphicFramePr>
        <p:xfrm>
          <a:off x="1173784" y="2988817"/>
          <a:ext cx="4922216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961">
                  <a:extLst>
                    <a:ext uri="{9D8B030D-6E8A-4147-A177-3AD203B41FA5}">
                      <a16:colId xmlns:a16="http://schemas.microsoft.com/office/drawing/2014/main" val="1334245251"/>
                    </a:ext>
                  </a:extLst>
                </a:gridCol>
                <a:gridCol w="1121147">
                  <a:extLst>
                    <a:ext uri="{9D8B030D-6E8A-4147-A177-3AD203B41FA5}">
                      <a16:colId xmlns:a16="http://schemas.microsoft.com/office/drawing/2014/main" val="1152500263"/>
                    </a:ext>
                  </a:extLst>
                </a:gridCol>
                <a:gridCol w="1230554">
                  <a:extLst>
                    <a:ext uri="{9D8B030D-6E8A-4147-A177-3AD203B41FA5}">
                      <a16:colId xmlns:a16="http://schemas.microsoft.com/office/drawing/2014/main" val="2247663307"/>
                    </a:ext>
                  </a:extLst>
                </a:gridCol>
                <a:gridCol w="1230554">
                  <a:extLst>
                    <a:ext uri="{9D8B030D-6E8A-4147-A177-3AD203B41FA5}">
                      <a16:colId xmlns:a16="http://schemas.microsoft.com/office/drawing/2014/main" val="2932370639"/>
                    </a:ext>
                  </a:extLst>
                </a:gridCol>
              </a:tblGrid>
              <a:tr h="446457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bg1"/>
                          </a:solidFill>
                          <a:latin typeface="Roboto" panose="02000000000000000000"/>
                        </a:rPr>
                        <a:t>Project health indicator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bg1"/>
                          </a:solidFill>
                          <a:latin typeface="Roboto" panose="02000000000000000000"/>
                        </a:rPr>
                        <a:t>Prior 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Roboto" panose="02000000000000000000"/>
                        </a:rPr>
                        <a:t>Current 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bg1"/>
                          </a:solidFill>
                          <a:latin typeface="Roboto" panose="02000000000000000000"/>
                        </a:rPr>
                        <a:t>Trending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2521157"/>
                  </a:ext>
                </a:extLst>
              </a:tr>
              <a:tr h="291914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Overall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Yellow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850032"/>
                  </a:ext>
                </a:extLst>
              </a:tr>
              <a:tr h="291914">
                <a:tc>
                  <a:txBody>
                    <a:bodyPr/>
                    <a:lstStyle/>
                    <a:p>
                      <a:pPr algn="l"/>
                      <a:r>
                        <a:rPr lang="en-US" sz="1800" baseline="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Scope</a:t>
                      </a:r>
                      <a:endParaRPr lang="en-US" sz="1800">
                        <a:solidFill>
                          <a:schemeClr val="tx1"/>
                        </a:solidFill>
                        <a:latin typeface="Roboto" panose="02000000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15393"/>
                  </a:ext>
                </a:extLst>
              </a:tr>
              <a:tr h="291914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Schedule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Yellow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372620"/>
                  </a:ext>
                </a:extLst>
              </a:tr>
              <a:tr h="291914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Budget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781944"/>
                  </a:ext>
                </a:extLst>
              </a:tr>
              <a:tr h="291914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Resources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Green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60037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5990294-1571-237F-AF64-6CD8D5F105AA}"/>
              </a:ext>
            </a:extLst>
          </p:cNvPr>
          <p:cNvGraphicFramePr>
            <a:graphicFrameLocks noGrp="1"/>
          </p:cNvGraphicFramePr>
          <p:nvPr/>
        </p:nvGraphicFramePr>
        <p:xfrm>
          <a:off x="7387234" y="3567546"/>
          <a:ext cx="2606853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605">
                  <a:extLst>
                    <a:ext uri="{9D8B030D-6E8A-4147-A177-3AD203B41FA5}">
                      <a16:colId xmlns:a16="http://schemas.microsoft.com/office/drawing/2014/main" val="1895288393"/>
                    </a:ext>
                  </a:extLst>
                </a:gridCol>
                <a:gridCol w="1359248">
                  <a:extLst>
                    <a:ext uri="{9D8B030D-6E8A-4147-A177-3AD203B41FA5}">
                      <a16:colId xmlns:a16="http://schemas.microsoft.com/office/drawing/2014/main" val="2853842435"/>
                    </a:ext>
                  </a:extLst>
                </a:gridCol>
              </a:tblGrid>
              <a:tr h="516808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Status</a:t>
                      </a:r>
                    </a:p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health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997336"/>
                  </a:ext>
                </a:extLst>
              </a:tr>
              <a:tr h="360529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Initiation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Green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830105"/>
                  </a:ext>
                </a:extLst>
              </a:tr>
              <a:tr h="360529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Green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531117"/>
                  </a:ext>
                </a:extLst>
              </a:tr>
              <a:tr h="360529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Execution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Green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979980"/>
                  </a:ext>
                </a:extLst>
              </a:tr>
              <a:tr h="360529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Close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307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6280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064F9D-31BD-FBCD-6057-2B9165B19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31135"/>
            <a:ext cx="11353800" cy="1325563"/>
          </a:xfrm>
        </p:spPr>
        <p:txBody>
          <a:bodyPr/>
          <a:lstStyle/>
          <a:p>
            <a:r>
              <a:rPr lang="en-US"/>
              <a:t>PRJ0014977 – KSE – Upgrade ServiceNow 2026</a:t>
            </a:r>
            <a:br>
              <a:rPr lang="en-US"/>
            </a:br>
            <a:r>
              <a:rPr lang="en-US"/>
              <a:t>– Australia: Summary and highlights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87D95A-5C6A-1F9C-1995-638D5F17C3D8}"/>
              </a:ext>
            </a:extLst>
          </p:cNvPr>
          <p:cNvSpPr/>
          <p:nvPr/>
        </p:nvSpPr>
        <p:spPr>
          <a:xfrm>
            <a:off x="664534" y="1656698"/>
            <a:ext cx="10862932" cy="4587382"/>
          </a:xfrm>
          <a:prstGeom prst="rect">
            <a:avLst/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lIns="91440" tIns="182880" rIns="91440" bIns="45720" rtlCol="0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Completed efforts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Development and test environment (TEST) upgraded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/>
              <a:ea typeface="Roboto"/>
              <a:cs typeface="Arial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Stakeholder kickoff held June 4, 2026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/>
              <a:ea typeface="Roboto"/>
              <a:cs typeface="Arial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Communication plan approved by VITA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In process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Training material updates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Informal user testing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Integration testing service tower suppliers (STS)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Test script updates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Theme demos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Upcoming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2007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In-scope agency demo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331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35884-5818-3007-CA2B-B4DA9C96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51"/>
            <a:ext cx="10515600" cy="841649"/>
          </a:xfrm>
        </p:spPr>
        <p:txBody>
          <a:bodyPr/>
          <a:lstStyle/>
          <a:p>
            <a:r>
              <a:rPr lang="en-US"/>
              <a:t>Project: PRJ0014977 – KSE – Upgrade ServiceNow 2026 – Australia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8341FBA-1C07-E632-DB63-2C09A30E6C57}"/>
              </a:ext>
            </a:extLst>
          </p:cNvPr>
          <p:cNvGraphicFramePr>
            <a:graphicFrameLocks noGrp="1"/>
          </p:cNvGraphicFramePr>
          <p:nvPr/>
        </p:nvGraphicFramePr>
        <p:xfrm>
          <a:off x="422786" y="1486012"/>
          <a:ext cx="6174658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2811">
                  <a:extLst>
                    <a:ext uri="{9D8B030D-6E8A-4147-A177-3AD203B41FA5}">
                      <a16:colId xmlns:a16="http://schemas.microsoft.com/office/drawing/2014/main" val="4066310323"/>
                    </a:ext>
                  </a:extLst>
                </a:gridCol>
                <a:gridCol w="1435146">
                  <a:extLst>
                    <a:ext uri="{9D8B030D-6E8A-4147-A177-3AD203B41FA5}">
                      <a16:colId xmlns:a16="http://schemas.microsoft.com/office/drawing/2014/main" val="3922488946"/>
                    </a:ext>
                  </a:extLst>
                </a:gridCol>
                <a:gridCol w="1566701">
                  <a:extLst>
                    <a:ext uri="{9D8B030D-6E8A-4147-A177-3AD203B41FA5}">
                      <a16:colId xmlns:a16="http://schemas.microsoft.com/office/drawing/2014/main" val="1212501076"/>
                    </a:ext>
                  </a:extLst>
                </a:gridCol>
              </a:tblGrid>
              <a:tr h="433002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Milestones/Tasks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Expected complete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Actual</a:t>
                      </a:r>
                      <a:r>
                        <a:rPr lang="en-US" sz="1800" baseline="0">
                          <a:latin typeface="Roboto" panose="02000000000000000000"/>
                        </a:rPr>
                        <a:t> </a:t>
                      </a:r>
                    </a:p>
                    <a:p>
                      <a:pPr algn="ctr"/>
                      <a:r>
                        <a:rPr lang="en-US" sz="1800" baseline="0">
                          <a:latin typeface="Roboto" panose="02000000000000000000"/>
                        </a:rPr>
                        <a:t>complete date</a:t>
                      </a:r>
                      <a:endParaRPr lang="en-US" sz="1800">
                        <a:latin typeface="Roboto" panose="0200000000000000000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312572"/>
                  </a:ext>
                </a:extLst>
              </a:tr>
              <a:tr h="27232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M – Development and test environment upgraded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07/1/2026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05/18/2026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999996"/>
                  </a:ext>
                </a:extLst>
              </a:tr>
              <a:tr h="27232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A – Internal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07/14/2026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LATE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895521"/>
                  </a:ext>
                </a:extLst>
              </a:tr>
              <a:tr h="27232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M – User acceptance testing (UAT) completion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Roboto" panose="02000000000000000000"/>
                        </a:rPr>
                        <a:t>08/11/2026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713247"/>
                  </a:ext>
                </a:extLst>
              </a:tr>
              <a:tr h="27232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A – Product demos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08/11/2026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65547"/>
                  </a:ext>
                </a:extLst>
              </a:tr>
              <a:tr h="27232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M – Change ticket submitted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08/19/2026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378535"/>
                  </a:ext>
                </a:extLst>
              </a:tr>
              <a:tr h="27232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A – Training updates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08/25/2026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291407"/>
                  </a:ext>
                </a:extLst>
              </a:tr>
              <a:tr h="27232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M – Production upgrade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08/28/2026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8057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2A7E3E-0237-A9C4-F99E-1B44792D4E10}"/>
              </a:ext>
            </a:extLst>
          </p:cNvPr>
          <p:cNvGraphicFramePr>
            <a:graphicFrameLocks noGrp="1"/>
          </p:cNvGraphicFramePr>
          <p:nvPr/>
        </p:nvGraphicFramePr>
        <p:xfrm>
          <a:off x="6785894" y="1167358"/>
          <a:ext cx="4857985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6585">
                  <a:extLst>
                    <a:ext uri="{9D8B030D-6E8A-4147-A177-3AD203B41FA5}">
                      <a16:colId xmlns:a16="http://schemas.microsoft.com/office/drawing/2014/main" val="1873729183"/>
                    </a:ext>
                  </a:extLst>
                </a:gridCol>
                <a:gridCol w="1261400">
                  <a:extLst>
                    <a:ext uri="{9D8B030D-6E8A-4147-A177-3AD203B41FA5}">
                      <a16:colId xmlns:a16="http://schemas.microsoft.com/office/drawing/2014/main" val="4178025317"/>
                    </a:ext>
                  </a:extLst>
                </a:gridCol>
              </a:tblGrid>
              <a:tr h="307292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Risks and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Trending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945847"/>
                  </a:ext>
                </a:extLst>
              </a:tr>
              <a:tr h="307292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RSK0003452 - Resource availability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464647"/>
                          </a:solidFill>
                          <a:latin typeface="Roboto" panose="02000000000000000000"/>
                        </a:rPr>
                        <a:t>Green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765688"/>
                  </a:ext>
                </a:extLst>
              </a:tr>
              <a:tr h="307292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RSK0003453 - New interface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Yellow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352262"/>
                  </a:ext>
                </a:extLst>
              </a:tr>
              <a:tr h="307292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RSK0003454 - Change freezes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Green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97590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E64DD20-86F4-B9DB-4CD9-CCB33DD7A8C2}"/>
              </a:ext>
            </a:extLst>
          </p:cNvPr>
          <p:cNvGraphicFramePr>
            <a:graphicFrameLocks noGrp="1"/>
          </p:cNvGraphicFramePr>
          <p:nvPr/>
        </p:nvGraphicFramePr>
        <p:xfrm>
          <a:off x="6785893" y="3319896"/>
          <a:ext cx="4857985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4027">
                  <a:extLst>
                    <a:ext uri="{9D8B030D-6E8A-4147-A177-3AD203B41FA5}">
                      <a16:colId xmlns:a16="http://schemas.microsoft.com/office/drawing/2014/main" val="1873729183"/>
                    </a:ext>
                  </a:extLst>
                </a:gridCol>
                <a:gridCol w="1223958">
                  <a:extLst>
                    <a:ext uri="{9D8B030D-6E8A-4147-A177-3AD203B41FA5}">
                      <a16:colId xmlns:a16="http://schemas.microsoft.com/office/drawing/2014/main" val="4178025317"/>
                    </a:ext>
                  </a:extLst>
                </a:gridCol>
              </a:tblGrid>
              <a:tr h="62007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Dependencies/Assumptions/</a:t>
                      </a:r>
                    </a:p>
                    <a:p>
                      <a:r>
                        <a:rPr lang="en-US" sz="1800">
                          <a:latin typeface="Roboto" panose="02000000000000000000"/>
                        </a:rPr>
                        <a:t>Constraints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Roboto" panose="02000000000000000000"/>
                        </a:rPr>
                        <a:t>Trending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945847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A– Iron Bow ServiceNow transition is successfully completed and allowing them to test the integration prior to production upgrade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tx1"/>
                          </a:solidFill>
                          <a:latin typeface="Roboto" panose="02000000000000000000"/>
                        </a:rPr>
                        <a:t>Green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352262"/>
                  </a:ext>
                </a:extLst>
              </a:tr>
              <a:tr h="620077">
                <a:tc>
                  <a:txBody>
                    <a:bodyPr/>
                    <a:lstStyle/>
                    <a:p>
                      <a:r>
                        <a:rPr lang="en-US" sz="1800">
                          <a:latin typeface="Roboto" panose="02000000000000000000"/>
                        </a:rPr>
                        <a:t>C – ServiceNow automatic upgrade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464647"/>
                          </a:solidFill>
                          <a:latin typeface="Roboto" panose="02000000000000000000"/>
                        </a:rPr>
                        <a:t>Green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98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0004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7161C-DC88-B347-3E93-6C11FF420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1E5722-A2F8-5C75-C8C9-B6C8A2DB5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3702"/>
            <a:ext cx="10515600" cy="793248"/>
          </a:xfrm>
        </p:spPr>
        <p:txBody>
          <a:bodyPr/>
          <a:lstStyle/>
          <a:p>
            <a:r>
              <a:rPr lang="en-US"/>
              <a:t>Project: PRJ0014977 – KSE – Upgrade ServiceNow 2026 – Australia: User interface changes Yokohama</a:t>
            </a:r>
          </a:p>
        </p:txBody>
      </p:sp>
      <p:pic>
        <p:nvPicPr>
          <p:cNvPr id="11" name="Picture 10" descr="ServiceNow User interface: AIRT dashboard 1">
            <a:extLst>
              <a:ext uri="{FF2B5EF4-FFF2-40B4-BE49-F238E27FC236}">
                <a16:creationId xmlns:a16="http://schemas.microsoft.com/office/drawing/2014/main" id="{D3C5A060-3974-9C21-9479-BB3E4634C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06" y="1859037"/>
            <a:ext cx="4774859" cy="2708984"/>
          </a:xfrm>
          <a:prstGeom prst="rect">
            <a:avLst/>
          </a:prstGeom>
        </p:spPr>
      </p:pic>
      <p:pic>
        <p:nvPicPr>
          <p:cNvPr id="14" name="Picture 13" descr="ServiceNow User interface: AIRT dashboard 2">
            <a:extLst>
              <a:ext uri="{FF2B5EF4-FFF2-40B4-BE49-F238E27FC236}">
                <a16:creationId xmlns:a16="http://schemas.microsoft.com/office/drawing/2014/main" id="{A784F37E-C6EB-6C7C-D032-E4F340573B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5957" y="2978530"/>
            <a:ext cx="4384226" cy="2529809"/>
          </a:xfrm>
          <a:prstGeom prst="rect">
            <a:avLst/>
          </a:prstGeom>
        </p:spPr>
      </p:pic>
      <p:pic>
        <p:nvPicPr>
          <p:cNvPr id="16" name="Picture 15" descr="ServiceNow User interface: AIRT dashboard 3">
            <a:extLst>
              <a:ext uri="{FF2B5EF4-FFF2-40B4-BE49-F238E27FC236}">
                <a16:creationId xmlns:a16="http://schemas.microsoft.com/office/drawing/2014/main" id="{C26978AD-4E80-C83C-8EC7-7E592BA84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183" y="1809375"/>
            <a:ext cx="5043617" cy="2770378"/>
          </a:xfrm>
          <a:prstGeom prst="rect">
            <a:avLst/>
          </a:prstGeom>
        </p:spPr>
      </p:pic>
      <p:pic>
        <p:nvPicPr>
          <p:cNvPr id="4" name="Picture 3" descr="AITR Dashboard screen showing filters, navigation tabs, and overview metrics including 0 open P1 incidents and 2 open P2 incidents.">
            <a:extLst>
              <a:ext uri="{FF2B5EF4-FFF2-40B4-BE49-F238E27FC236}">
                <a16:creationId xmlns:a16="http://schemas.microsoft.com/office/drawing/2014/main" id="{837E3877-4A0E-2A16-42D5-1BC1B4A761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184" y="3213549"/>
            <a:ext cx="4075616" cy="30462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648211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4B0D0-6C91-AE1C-1A76-2AF91CCAC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DC0D3D-8B50-670D-23A4-89338F4B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236"/>
            <a:ext cx="10515600" cy="793248"/>
          </a:xfrm>
        </p:spPr>
        <p:txBody>
          <a:bodyPr/>
          <a:lstStyle/>
          <a:p>
            <a:r>
              <a:rPr lang="en-US"/>
              <a:t>Project: PRJ0014977 – KSE – Upgrade ServiceNow 2026 – Australia: User interface changes new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6737DF-5F2B-EE49-8C58-AA8D865E8DD8}"/>
              </a:ext>
            </a:extLst>
          </p:cNvPr>
          <p:cNvSpPr txBox="1"/>
          <p:nvPr/>
        </p:nvSpPr>
        <p:spPr>
          <a:xfrm>
            <a:off x="721168" y="4484060"/>
            <a:ext cx="1202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Menu placement</a:t>
            </a:r>
          </a:p>
        </p:txBody>
      </p:sp>
      <p:pic>
        <p:nvPicPr>
          <p:cNvPr id="2" name="Picture 1" descr="New ServiceNow under interface. Menu placement on the left 1">
            <a:extLst>
              <a:ext uri="{FF2B5EF4-FFF2-40B4-BE49-F238E27FC236}">
                <a16:creationId xmlns:a16="http://schemas.microsoft.com/office/drawing/2014/main" id="{D79AEB63-44A3-4673-F4BF-7CE82E47DB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9439" y="1561807"/>
            <a:ext cx="3157852" cy="2399033"/>
          </a:xfrm>
          <a:prstGeom prst="rect">
            <a:avLst/>
          </a:prstGeom>
        </p:spPr>
      </p:pic>
      <p:pic>
        <p:nvPicPr>
          <p:cNvPr id="14" name="Picture 13" descr="New ServiceNow under interface. Menu placement on the left 1">
            <a:extLst>
              <a:ext uri="{FF2B5EF4-FFF2-40B4-BE49-F238E27FC236}">
                <a16:creationId xmlns:a16="http://schemas.microsoft.com/office/drawing/2014/main" id="{C921C5DB-FC12-2610-9233-6B1A8B4E2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197" y="2813992"/>
            <a:ext cx="3094136" cy="33401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5631F5F-4A53-1357-DE53-5624C7BB6991}"/>
              </a:ext>
            </a:extLst>
          </p:cNvPr>
          <p:cNvSpPr txBox="1"/>
          <p:nvPr/>
        </p:nvSpPr>
        <p:spPr>
          <a:xfrm>
            <a:off x="10338158" y="5007280"/>
            <a:ext cx="1254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Modernized look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532428-A6B2-8978-4312-B8E2092988B7}"/>
              </a:ext>
            </a:extLst>
          </p:cNvPr>
          <p:cNvSpPr txBox="1"/>
          <p:nvPr/>
        </p:nvSpPr>
        <p:spPr>
          <a:xfrm>
            <a:off x="10044284" y="1761525"/>
            <a:ext cx="1548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Reporting tool</a:t>
            </a:r>
          </a:p>
        </p:txBody>
      </p:sp>
      <p:pic>
        <p:nvPicPr>
          <p:cNvPr id="17" name="Picture 16" descr="New ServiceNow under interface. New repoting tool">
            <a:extLst>
              <a:ext uri="{FF2B5EF4-FFF2-40B4-BE49-F238E27FC236}">
                <a16:creationId xmlns:a16="http://schemas.microsoft.com/office/drawing/2014/main" id="{893F51DC-DB70-20E8-7EF0-826E8BB3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913" y="1746718"/>
            <a:ext cx="4381878" cy="2274583"/>
          </a:xfrm>
          <a:prstGeom prst="rect">
            <a:avLst/>
          </a:prstGeom>
        </p:spPr>
      </p:pic>
      <p:pic>
        <p:nvPicPr>
          <p:cNvPr id="12" name="Picture 11" descr="New ServiceNow under interface. Modernized look with large bold numbers&#10;">
            <a:extLst>
              <a:ext uri="{FF2B5EF4-FFF2-40B4-BE49-F238E27FC236}">
                <a16:creationId xmlns:a16="http://schemas.microsoft.com/office/drawing/2014/main" id="{5A94DD47-0D9E-5A7E-65F9-EACCF60579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669" y="4095536"/>
            <a:ext cx="3452674" cy="227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098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TLSHAPE_SLT_737d5e4473a24e0ba591abaa2b79bf85_ShapePercentage">
            <a:extLst>
              <a:ext uri="{FF2B5EF4-FFF2-40B4-BE49-F238E27FC236}">
                <a16:creationId xmlns:a16="http://schemas.microsoft.com/office/drawing/2014/main" id="{FEB211E5-F8BC-D7C9-AE7D-202560767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463063" y="4135086"/>
            <a:ext cx="1887668" cy="966838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37" name="OTLSHAPE_SLT_6ec2ff2fcb014c9a9d97de873afa266a_Shape">
            <a:extLst>
              <a:ext uri="{FF2B5EF4-FFF2-40B4-BE49-F238E27FC236}">
                <a16:creationId xmlns:a16="http://schemas.microsoft.com/office/drawing/2014/main" id="{52AAF14F-B86A-181A-46D2-09CD91F60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029948" y="2290476"/>
            <a:ext cx="1542199" cy="467966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3" name="OTLSHAPE_SLT_6ec2ff2fcb014c9a9d97de873afa266a_Shape">
            <a:extLst>
              <a:ext uri="{FF2B5EF4-FFF2-40B4-BE49-F238E27FC236}">
                <a16:creationId xmlns:a16="http://schemas.microsoft.com/office/drawing/2014/main" id="{F3FC2FA4-38CD-E1E1-F0F0-484888C88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38200" y="2278660"/>
            <a:ext cx="1210884" cy="492443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7" name="OTLSHAPE_SL_0d389d1cc410405fa92d96f3489de29b_BackgroundRectangle">
            <a:extLst>
              <a:ext uri="{FF2B5EF4-FFF2-40B4-BE49-F238E27FC236}">
                <a16:creationId xmlns:a16="http://schemas.microsoft.com/office/drawing/2014/main" id="{0824C23B-B3AE-279E-49D8-D2EB4580E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4513" y="2921616"/>
            <a:ext cx="11395318" cy="2214281"/>
          </a:xfrm>
          <a:prstGeom prst="rect">
            <a:avLst/>
          </a:prstGeom>
          <a:solidFill>
            <a:srgbClr val="96D642">
              <a:alpha val="14902"/>
            </a:srgb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F0BEB1-8958-2F12-C4C9-7392240D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801"/>
            <a:ext cx="10515600" cy="798330"/>
          </a:xfrm>
        </p:spPr>
        <p:txBody>
          <a:bodyPr/>
          <a:lstStyle/>
          <a:p>
            <a:r>
              <a:rPr lang="en-US"/>
              <a:t>Project: PRJ0014977 – KSE – Upgrade ServiceNow 2026 – Australia project timeline</a:t>
            </a:r>
          </a:p>
        </p:txBody>
      </p:sp>
      <p:sp>
        <p:nvSpPr>
          <p:cNvPr id="8" name="OTLSHAPE_TB_00000000000000000000000000000000_LeftEndCaps">
            <a:extLst>
              <a:ext uri="{FF2B5EF4-FFF2-40B4-BE49-F238E27FC236}">
                <a16:creationId xmlns:a16="http://schemas.microsoft.com/office/drawing/2014/main" id="{F29C10CE-C646-40EB-77ED-CF3E7BAACD4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7447" y="1284015"/>
            <a:ext cx="887837" cy="43088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58" normalizeH="0" baseline="0" noProof="0">
                <a:ln>
                  <a:noFill/>
                </a:ln>
                <a:solidFill>
                  <a:srgbClr val="920075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9" name="OTLSHAPE_TB_00000000000000000000000000000000_ScaleContainer">
            <a:extLst>
              <a:ext uri="{FF2B5EF4-FFF2-40B4-BE49-F238E27FC236}">
                <a16:creationId xmlns:a16="http://schemas.microsoft.com/office/drawing/2014/main" id="{A37FB224-ADC6-7FD3-5960-5BAF5001F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367241" y="1332383"/>
            <a:ext cx="10212585" cy="381000"/>
          </a:xfrm>
          <a:prstGeom prst="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0" name="OTLSHAPE_SL_bc1ee7997c284226a88ee21aa004d6f2_HeaderRectangle">
            <a:extLst>
              <a:ext uri="{FF2B5EF4-FFF2-40B4-BE49-F238E27FC236}">
                <a16:creationId xmlns:a16="http://schemas.microsoft.com/office/drawing/2014/main" id="{62BDCD26-4CF4-958A-DA37-53A2D78C4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43647" y="2258899"/>
            <a:ext cx="905583" cy="550342"/>
          </a:xfrm>
          <a:prstGeom prst="rect">
            <a:avLst/>
          </a:prstGeom>
          <a:solidFill>
            <a:srgbClr val="105A70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2" name="OTLSHAPE_SL_db1a6f8415d74007b487d733f151fa3a_HeaderRectangle">
            <a:extLst>
              <a:ext uri="{FF2B5EF4-FFF2-40B4-BE49-F238E27FC236}">
                <a16:creationId xmlns:a16="http://schemas.microsoft.com/office/drawing/2014/main" id="{3C241DD0-1B0B-AC63-3FA3-80E934DBE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39966" y="5153564"/>
            <a:ext cx="905583" cy="1150271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6" name="OTLSHAPE_SLT_798dc70e5fc942c0afd3adc09db372de_Shape">
            <a:extLst>
              <a:ext uri="{FF2B5EF4-FFF2-40B4-BE49-F238E27FC236}">
                <a16:creationId xmlns:a16="http://schemas.microsoft.com/office/drawing/2014/main" id="{DFC85B94-974F-E334-7403-994B45F0A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868432" y="5994302"/>
            <a:ext cx="5244417" cy="307777"/>
          </a:xfrm>
          <a:prstGeom prst="chevron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7" name="OTLSHAPE_SLT_fb9b52c6004f4eeda039c70464669278_Shape">
            <a:extLst>
              <a:ext uri="{FF2B5EF4-FFF2-40B4-BE49-F238E27FC236}">
                <a16:creationId xmlns:a16="http://schemas.microsoft.com/office/drawing/2014/main" id="{92782258-AA2F-511F-A01F-C33B41C37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930008" y="5562969"/>
            <a:ext cx="5171399" cy="304718"/>
          </a:xfrm>
          <a:prstGeom prst="chevron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8" name="OTLSHAPE_TB_00000000000000000000000000000000_ElapsedTime">
            <a:extLst>
              <a:ext uri="{FF2B5EF4-FFF2-40B4-BE49-F238E27FC236}">
                <a16:creationId xmlns:a16="http://schemas.microsoft.com/office/drawing/2014/main" id="{4D1137A6-77AE-E3C6-56E1-A1722BC9E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395770" y="1640649"/>
            <a:ext cx="7826722" cy="117794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12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1" name="OTLSHAPE_SL_0d389d1cc410405fa92d96f3489de29b_HeaderRectangle">
            <a:extLst>
              <a:ext uri="{FF2B5EF4-FFF2-40B4-BE49-F238E27FC236}">
                <a16:creationId xmlns:a16="http://schemas.microsoft.com/office/drawing/2014/main" id="{5370FCCB-ECB0-1FF9-5718-29AF7E55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47288" y="2939283"/>
            <a:ext cx="950527" cy="2187362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19" name="OTLSHAPE_SLT_3e045161908d4d4d93beccef95b373a5_ShapePercentage">
            <a:extLst>
              <a:ext uri="{FF2B5EF4-FFF2-40B4-BE49-F238E27FC236}">
                <a16:creationId xmlns:a16="http://schemas.microsoft.com/office/drawing/2014/main" id="{91642032-0FD8-E816-5F3A-09853AE54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00" y="2962533"/>
            <a:ext cx="2030232" cy="707761"/>
          </a:xfrm>
          <a:prstGeom prst="chevron">
            <a:avLst/>
          </a:prstGeom>
          <a:solidFill>
            <a:srgbClr val="105A70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1" name="OTLSHAPE_SL_bc1ee7997c284226a88ee21aa004d6f2_Header">
            <a:extLst>
              <a:ext uri="{FF2B5EF4-FFF2-40B4-BE49-F238E27FC236}">
                <a16:creationId xmlns:a16="http://schemas.microsoft.com/office/drawing/2014/main" id="{3C257DD1-F7B0-C4B8-5615-703E6645A221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43647" y="2295746"/>
            <a:ext cx="882099" cy="43088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schedule </a:t>
            </a:r>
          </a:p>
        </p:txBody>
      </p:sp>
      <p:sp>
        <p:nvSpPr>
          <p:cNvPr id="31" name="OTLSHAPE_SLT_6ec2ff2fcb014c9a9d97de873afa266a_Title">
            <a:extLst>
              <a:ext uri="{FF2B5EF4-FFF2-40B4-BE49-F238E27FC236}">
                <a16:creationId xmlns:a16="http://schemas.microsoft.com/office/drawing/2014/main" id="{AB4C6EF8-7687-8A12-5B85-64D8F1D0F13F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5704" y="2284161"/>
            <a:ext cx="776087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 dirty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 dirty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192</a:t>
            </a:r>
          </a:p>
        </p:txBody>
      </p:sp>
      <p:sp>
        <p:nvSpPr>
          <p:cNvPr id="24" name="OTLSHAPE_TB_00000000000000000000000000000000_TodayMarkerShape">
            <a:extLst>
              <a:ext uri="{FF2B5EF4-FFF2-40B4-BE49-F238E27FC236}">
                <a16:creationId xmlns:a16="http://schemas.microsoft.com/office/drawing/2014/main" id="{64D7590C-40A1-8E98-4BE8-42CE5E70E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8985898" y="1740909"/>
            <a:ext cx="294143" cy="178670"/>
          </a:xfrm>
          <a:prstGeom prst="triangle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9" name="OTLSHAPE_SLT_6ec2ff2fcb014c9a9d97de873afa266a_Shape">
            <a:extLst>
              <a:ext uri="{FF2B5EF4-FFF2-40B4-BE49-F238E27FC236}">
                <a16:creationId xmlns:a16="http://schemas.microsoft.com/office/drawing/2014/main" id="{E1003325-95D1-2F12-408E-18E04904B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10592" y="2270866"/>
            <a:ext cx="1542199" cy="484996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7" name="OTLSHAPE_SLT_737d5e4473a24e0ba591abaa2b79bf85_Shape">
            <a:extLst>
              <a:ext uri="{FF2B5EF4-FFF2-40B4-BE49-F238E27FC236}">
                <a16:creationId xmlns:a16="http://schemas.microsoft.com/office/drawing/2014/main" id="{CE2AF588-F68F-DEC8-7FF6-4E1B57384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2218184" y="3724656"/>
            <a:ext cx="4109305" cy="369385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22" name="OTLSHAPE_SL_0d389d1cc410405fa92d96f3489de29b_Header">
            <a:extLst>
              <a:ext uri="{FF2B5EF4-FFF2-40B4-BE49-F238E27FC236}">
                <a16:creationId xmlns:a16="http://schemas.microsoft.com/office/drawing/2014/main" id="{CA4C2564-380B-ABBF-6549-99DAEA5E6133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366142" y="3844439"/>
            <a:ext cx="905583" cy="37211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Execution </a:t>
            </a:r>
          </a:p>
        </p:txBody>
      </p:sp>
      <p:sp>
        <p:nvSpPr>
          <p:cNvPr id="32" name="OTLSHAPE_SLT_3e045161908d4d4d93beccef95b373a5_Title">
            <a:extLst>
              <a:ext uri="{FF2B5EF4-FFF2-40B4-BE49-F238E27FC236}">
                <a16:creationId xmlns:a16="http://schemas.microsoft.com/office/drawing/2014/main" id="{B528650A-74FD-F8B3-08C6-D82B1232BB20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1320590" y="3020585"/>
            <a:ext cx="1238539" cy="55399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Development and</a:t>
            </a:r>
            <a:br>
              <a:rPr kumimoji="0" lang="en-US" sz="12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</a:br>
            <a:r>
              <a:rPr kumimoji="0" lang="en-US" sz="12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test environment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 upgrade</a:t>
            </a:r>
          </a:p>
        </p:txBody>
      </p:sp>
      <p:sp>
        <p:nvSpPr>
          <p:cNvPr id="38" name="OTLSHAPE_SLT_6ec2ff2fcb014c9a9d97de873afa266a_Title">
            <a:extLst>
              <a:ext uri="{FF2B5EF4-FFF2-40B4-BE49-F238E27FC236}">
                <a16:creationId xmlns:a16="http://schemas.microsoft.com/office/drawing/2014/main" id="{2AB08CE2-55D3-EE09-E2DB-4318A16DB9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2408154" y="2289942"/>
            <a:ext cx="679188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 dirty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193</a:t>
            </a:r>
          </a:p>
        </p:txBody>
      </p:sp>
      <p:sp>
        <p:nvSpPr>
          <p:cNvPr id="48" name="OTLSHAPE_SLT_737d5e4473a24e0ba591abaa2b79bf85_Title">
            <a:extLst>
              <a:ext uri="{FF2B5EF4-FFF2-40B4-BE49-F238E27FC236}">
                <a16:creationId xmlns:a16="http://schemas.microsoft.com/office/drawing/2014/main" id="{B3A11C51-D7A2-750A-4DDF-336D561085C4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2620969" y="3816909"/>
            <a:ext cx="3271644" cy="184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Engineering testing </a:t>
            </a:r>
          </a:p>
        </p:txBody>
      </p:sp>
      <p:sp>
        <p:nvSpPr>
          <p:cNvPr id="50" name="OTLSHAPE_SLT_6ec2ff2fcb014c9a9d97de873afa266a_Title">
            <a:extLst>
              <a:ext uri="{FF2B5EF4-FFF2-40B4-BE49-F238E27FC236}">
                <a16:creationId xmlns:a16="http://schemas.microsoft.com/office/drawing/2014/main" id="{47E1DED8-E9B9-CA08-247A-BEE1F2BDDC15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3895934" y="2268385"/>
            <a:ext cx="679188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 dirty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194</a:t>
            </a:r>
          </a:p>
        </p:txBody>
      </p:sp>
      <p:sp>
        <p:nvSpPr>
          <p:cNvPr id="23" name="OTLSHAPE_SL_db1a6f8415d74007b487d733f151fa3a_Header">
            <a:extLst>
              <a:ext uri="{FF2B5EF4-FFF2-40B4-BE49-F238E27FC236}">
                <a16:creationId xmlns:a16="http://schemas.microsoft.com/office/drawing/2014/main" id="{58B52808-64CF-F4A4-12B2-60634785972C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328434" y="5572187"/>
            <a:ext cx="905583" cy="37211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UAT and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Go-Live </a:t>
            </a:r>
          </a:p>
        </p:txBody>
      </p:sp>
      <p:sp>
        <p:nvSpPr>
          <p:cNvPr id="25" name="OTLSHAPE_SLM_d0a6173636f84383a5db0a3b2f12bb50_Date">
            <a:extLst>
              <a:ext uri="{FF2B5EF4-FFF2-40B4-BE49-F238E27FC236}">
                <a16:creationId xmlns:a16="http://schemas.microsoft.com/office/drawing/2014/main" id="{1384812D-AA47-1ACC-4CF7-FBBAD07F7D75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6360327" y="3751178"/>
            <a:ext cx="765829" cy="40011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6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July 14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-6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Roboto" panose="0200000000000000000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TLSHAPE_TB_00000000000000000000000000000000_TodayMarkerText">
            <a:extLst>
              <a:ext uri="{FF2B5EF4-FFF2-40B4-BE49-F238E27FC236}">
                <a16:creationId xmlns:a16="http://schemas.microsoft.com/office/drawing/2014/main" id="{67789364-A405-B4F1-7215-329CA92A315D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8530564" y="1966044"/>
            <a:ext cx="1144556" cy="2769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12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Today</a:t>
            </a:r>
            <a:endParaRPr kumimoji="0" lang="en-US" sz="800" b="0" i="0" u="none" strike="noStrike" kern="1200" cap="none" spc="-12" normalizeH="0" baseline="0" noProof="0">
              <a:ln>
                <a:noFill/>
              </a:ln>
              <a:solidFill>
                <a:srgbClr val="414041"/>
              </a:solidFill>
              <a:effectLst/>
              <a:uLnTx/>
              <a:uFillTx/>
              <a:latin typeface="Roboto" panose="0200000000000000000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TLSHAPE_TB_00000000000000000000000000000000_TimescaleInterval1">
            <a:extLst>
              <a:ext uri="{FF2B5EF4-FFF2-40B4-BE49-F238E27FC236}">
                <a16:creationId xmlns:a16="http://schemas.microsoft.com/office/drawing/2014/main" id="{BD89CC09-4543-1114-BC17-BB57D26FC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1422333" y="1422699"/>
            <a:ext cx="238973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May</a:t>
            </a:r>
          </a:p>
        </p:txBody>
      </p:sp>
      <p:sp>
        <p:nvSpPr>
          <p:cNvPr id="28" name="OTLSHAPE_TB_00000000000000000000000000000000_TimescaleInterval2">
            <a:extLst>
              <a:ext uri="{FF2B5EF4-FFF2-40B4-BE49-F238E27FC236}">
                <a16:creationId xmlns:a16="http://schemas.microsoft.com/office/drawing/2014/main" id="{B802DA77-E11C-7C62-BCE0-D49DF2998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3284251" y="1408396"/>
            <a:ext cx="24696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June</a:t>
            </a:r>
          </a:p>
        </p:txBody>
      </p:sp>
      <p:sp>
        <p:nvSpPr>
          <p:cNvPr id="29" name="OTLSHAPE_TB_00000000000000000000000000000000_TimescaleInterval3">
            <a:extLst>
              <a:ext uri="{FF2B5EF4-FFF2-40B4-BE49-F238E27FC236}">
                <a16:creationId xmlns:a16="http://schemas.microsoft.com/office/drawing/2014/main" id="{0AE62501-353C-FF2A-7B23-3FB643894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5672276" y="1411600"/>
            <a:ext cx="22321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1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July</a:t>
            </a:r>
          </a:p>
        </p:txBody>
      </p:sp>
      <p:sp>
        <p:nvSpPr>
          <p:cNvPr id="30" name="OTLSHAPE_TB_00000000000000000000000000000000_TimescaleInterval4">
            <a:extLst>
              <a:ext uri="{FF2B5EF4-FFF2-40B4-BE49-F238E27FC236}">
                <a16:creationId xmlns:a16="http://schemas.microsoft.com/office/drawing/2014/main" id="{12B5C4D1-58C9-5D4E-22BD-AB1A02D7E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8430907" y="1433634"/>
            <a:ext cx="268613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1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August </a:t>
            </a:r>
          </a:p>
        </p:txBody>
      </p:sp>
      <p:sp>
        <p:nvSpPr>
          <p:cNvPr id="34" name="OTLSHAPE_SLT_fb9b52c6004f4eeda039c70464669278_Title">
            <a:extLst>
              <a:ext uri="{FF2B5EF4-FFF2-40B4-BE49-F238E27FC236}">
                <a16:creationId xmlns:a16="http://schemas.microsoft.com/office/drawing/2014/main" id="{63E6AC64-3EDA-64E9-88AD-A6F869EF16B2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3085235" y="5605641"/>
            <a:ext cx="5009485" cy="2154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2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User, theme and application Programming Interface testing </a:t>
            </a:r>
          </a:p>
        </p:txBody>
      </p:sp>
      <p:sp>
        <p:nvSpPr>
          <p:cNvPr id="33" name="OTLSHAPE_SLT_798dc70e5fc942c0afd3adc09db372de_Title">
            <a:extLst>
              <a:ext uri="{FF2B5EF4-FFF2-40B4-BE49-F238E27FC236}">
                <a16:creationId xmlns:a16="http://schemas.microsoft.com/office/drawing/2014/main" id="{CA3DF8BC-4039-B8E3-F151-126836CE08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4284786" y="6008205"/>
            <a:ext cx="2409756" cy="2154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4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Service tower testing </a:t>
            </a:r>
          </a:p>
        </p:txBody>
      </p:sp>
      <p:sp>
        <p:nvSpPr>
          <p:cNvPr id="42" name="OTLSHAPE_SLT_737d5e4473a24e0ba591abaa2b79bf85_Title">
            <a:extLst>
              <a:ext uri="{FF2B5EF4-FFF2-40B4-BE49-F238E27FC236}">
                <a16:creationId xmlns:a16="http://schemas.microsoft.com/office/drawing/2014/main" id="{2139E5D5-C276-7263-E631-55398DF4769E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5018006" y="4261700"/>
            <a:ext cx="1159578" cy="73866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Identify and document new plugins and features</a:t>
            </a:r>
          </a:p>
        </p:txBody>
      </p:sp>
      <p:sp>
        <p:nvSpPr>
          <p:cNvPr id="35" name="OTLSHAPE_SLM_451722b2f9cb4a978f0624c7840538da_Title">
            <a:extLst>
              <a:ext uri="{FF2B5EF4-FFF2-40B4-BE49-F238E27FC236}">
                <a16:creationId xmlns:a16="http://schemas.microsoft.com/office/drawing/2014/main" id="{FB0FE95D-6B64-AC60-A2AE-D5674FC3470B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10913671" y="5867687"/>
            <a:ext cx="846092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1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Production  Upgrade</a:t>
            </a:r>
          </a:p>
        </p:txBody>
      </p:sp>
      <p:sp>
        <p:nvSpPr>
          <p:cNvPr id="36" name="OTLSHAPE_SLM_451722b2f9cb4a978f0624c7840538da_Date">
            <a:extLst>
              <a:ext uri="{FF2B5EF4-FFF2-40B4-BE49-F238E27FC236}">
                <a16:creationId xmlns:a16="http://schemas.microsoft.com/office/drawing/2014/main" id="{9916291F-1218-CC79-95F5-4909704FC0B0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10693366" y="6221019"/>
            <a:ext cx="1026465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6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Aug. 28</a:t>
            </a:r>
          </a:p>
        </p:txBody>
      </p:sp>
      <p:sp>
        <p:nvSpPr>
          <p:cNvPr id="40" name="OTLSHAPE_SLT_fb9b52c6004f4eeda039c70464669278_Shape">
            <a:extLst>
              <a:ext uri="{FF2B5EF4-FFF2-40B4-BE49-F238E27FC236}">
                <a16:creationId xmlns:a16="http://schemas.microsoft.com/office/drawing/2014/main" id="{6549D59D-381B-307D-7423-8B476A09E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36"/>
            </p:custDataLst>
          </p:nvPr>
        </p:nvSpPr>
        <p:spPr>
          <a:xfrm>
            <a:off x="8253603" y="5572187"/>
            <a:ext cx="2549492" cy="410831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41" name="OTLSHAPE_SLT_fb9b52c6004f4eeda039c70464669278_Title">
            <a:extLst>
              <a:ext uri="{FF2B5EF4-FFF2-40B4-BE49-F238E27FC236}">
                <a16:creationId xmlns:a16="http://schemas.microsoft.com/office/drawing/2014/main" id="{E2B15781-1E33-ABF1-9554-48499C882554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8511498" y="5676407"/>
            <a:ext cx="1899326" cy="2154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Break / Fix Sprints </a:t>
            </a:r>
          </a:p>
        </p:txBody>
      </p:sp>
      <p:sp>
        <p:nvSpPr>
          <p:cNvPr id="43" name="OTLSHAPE_SLM_fec5d94c359e49c9ba57da18c5f3fcf4_Title">
            <a:extLst>
              <a:ext uri="{FF2B5EF4-FFF2-40B4-BE49-F238E27FC236}">
                <a16:creationId xmlns:a16="http://schemas.microsoft.com/office/drawing/2014/main" id="{4F7A7FB5-9456-ED79-8DD5-5914A283D888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9250412" y="6065358"/>
            <a:ext cx="1657979" cy="184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6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Change ticket submitted </a:t>
            </a:r>
          </a:p>
        </p:txBody>
      </p:sp>
      <p:sp>
        <p:nvSpPr>
          <p:cNvPr id="45" name="OTLSHAPE_SLM_451722b2f9cb4a978f0624c7840538da_Date">
            <a:extLst>
              <a:ext uri="{FF2B5EF4-FFF2-40B4-BE49-F238E27FC236}">
                <a16:creationId xmlns:a16="http://schemas.microsoft.com/office/drawing/2014/main" id="{EE9B2C90-444C-1659-188F-9ACB340B0774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9603196" y="6188783"/>
            <a:ext cx="1026466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6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Aug. 19</a:t>
            </a:r>
          </a:p>
        </p:txBody>
      </p:sp>
      <p:sp>
        <p:nvSpPr>
          <p:cNvPr id="46" name="OTLSHAPE_TB_00000000000000000000000000000000_TimescaleInterval4">
            <a:extLst>
              <a:ext uri="{FF2B5EF4-FFF2-40B4-BE49-F238E27FC236}">
                <a16:creationId xmlns:a16="http://schemas.microsoft.com/office/drawing/2014/main" id="{79F141AD-F47C-E23C-523B-32265E368FD6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10308474" y="1408396"/>
            <a:ext cx="546464" cy="211293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1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September</a:t>
            </a:r>
          </a:p>
        </p:txBody>
      </p:sp>
      <p:sp>
        <p:nvSpPr>
          <p:cNvPr id="51" name="OTLSHAPE_SLT_6ec2ff2fcb014c9a9d97de873afa266a_Shape">
            <a:extLst>
              <a:ext uri="{FF2B5EF4-FFF2-40B4-BE49-F238E27FC236}">
                <a16:creationId xmlns:a16="http://schemas.microsoft.com/office/drawing/2014/main" id="{A2C40A01-6255-CC52-3597-D271929F3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41"/>
            </p:custDataLst>
          </p:nvPr>
        </p:nvSpPr>
        <p:spPr>
          <a:xfrm>
            <a:off x="4991236" y="2258899"/>
            <a:ext cx="1542199" cy="506044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2" name="OTLSHAPE_SLT_6ec2ff2fcb014c9a9d97de873afa266a_Title">
            <a:extLst>
              <a:ext uri="{FF2B5EF4-FFF2-40B4-BE49-F238E27FC236}">
                <a16:creationId xmlns:a16="http://schemas.microsoft.com/office/drawing/2014/main" id="{E5B14384-2413-1C90-B27B-C3FF9AEE81B8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5332859" y="2268385"/>
            <a:ext cx="679188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195</a:t>
            </a:r>
          </a:p>
        </p:txBody>
      </p:sp>
      <p:sp>
        <p:nvSpPr>
          <p:cNvPr id="53" name="OTLSHAPE_SLT_6ec2ff2fcb014c9a9d97de873afa266a_Shape">
            <a:extLst>
              <a:ext uri="{FF2B5EF4-FFF2-40B4-BE49-F238E27FC236}">
                <a16:creationId xmlns:a16="http://schemas.microsoft.com/office/drawing/2014/main" id="{7F1A6F77-FEC1-9D6F-7331-41E2C6EF4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43"/>
            </p:custDataLst>
          </p:nvPr>
        </p:nvSpPr>
        <p:spPr>
          <a:xfrm>
            <a:off x="6521884" y="2258900"/>
            <a:ext cx="1654959" cy="525654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4" name="OTLSHAPE_SLT_6ec2ff2fcb014c9a9d97de873afa266a_Title">
            <a:extLst>
              <a:ext uri="{FF2B5EF4-FFF2-40B4-BE49-F238E27FC236}">
                <a16:creationId xmlns:a16="http://schemas.microsoft.com/office/drawing/2014/main" id="{1B5999F6-F3DE-8010-7F68-E7219A7FA476}"/>
              </a:ext>
            </a:extLst>
          </p:cNvPr>
          <p:cNvSpPr txBox="1"/>
          <p:nvPr>
            <p:custDataLst>
              <p:tags r:id="rId44"/>
            </p:custDataLst>
          </p:nvPr>
        </p:nvSpPr>
        <p:spPr>
          <a:xfrm>
            <a:off x="6957952" y="2271196"/>
            <a:ext cx="679188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196</a:t>
            </a:r>
          </a:p>
        </p:txBody>
      </p:sp>
      <p:sp>
        <p:nvSpPr>
          <p:cNvPr id="55" name="OTLSHAPE_SLT_6ec2ff2fcb014c9a9d97de873afa266a_Shape">
            <a:extLst>
              <a:ext uri="{FF2B5EF4-FFF2-40B4-BE49-F238E27FC236}">
                <a16:creationId xmlns:a16="http://schemas.microsoft.com/office/drawing/2014/main" id="{EB993AC8-5CE0-25EB-A034-29336E951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45"/>
            </p:custDataLst>
          </p:nvPr>
        </p:nvSpPr>
        <p:spPr>
          <a:xfrm>
            <a:off x="8196830" y="2270866"/>
            <a:ext cx="1542199" cy="513687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6" name="OTLSHAPE_SLT_6ec2ff2fcb014c9a9d97de873afa266a_Shape">
            <a:extLst>
              <a:ext uri="{FF2B5EF4-FFF2-40B4-BE49-F238E27FC236}">
                <a16:creationId xmlns:a16="http://schemas.microsoft.com/office/drawing/2014/main" id="{81F43E75-E0F3-6E87-472C-BE95E92C5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46"/>
            </p:custDataLst>
          </p:nvPr>
        </p:nvSpPr>
        <p:spPr>
          <a:xfrm>
            <a:off x="9710350" y="2250553"/>
            <a:ext cx="1163836" cy="513687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57" name="OTLSHAPE_SLT_6ec2ff2fcb014c9a9d97de873afa266a_Title">
            <a:extLst>
              <a:ext uri="{FF2B5EF4-FFF2-40B4-BE49-F238E27FC236}">
                <a16:creationId xmlns:a16="http://schemas.microsoft.com/office/drawing/2014/main" id="{EBC501E6-71AB-244D-0020-86053C17E81A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8596023" y="2253949"/>
            <a:ext cx="679188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197</a:t>
            </a:r>
          </a:p>
        </p:txBody>
      </p:sp>
      <p:sp>
        <p:nvSpPr>
          <p:cNvPr id="58" name="OTLSHAPE_SLT_6ec2ff2fcb014c9a9d97de873afa266a_Title">
            <a:extLst>
              <a:ext uri="{FF2B5EF4-FFF2-40B4-BE49-F238E27FC236}">
                <a16:creationId xmlns:a16="http://schemas.microsoft.com/office/drawing/2014/main" id="{92D66A60-98D8-3BEC-FA7D-BB10A171B0AB}"/>
              </a:ext>
            </a:extLst>
          </p:cNvPr>
          <p:cNvSpPr txBox="1"/>
          <p:nvPr>
            <p:custDataLst>
              <p:tags r:id="rId48"/>
            </p:custDataLst>
          </p:nvPr>
        </p:nvSpPr>
        <p:spPr>
          <a:xfrm>
            <a:off x="9940230" y="2258899"/>
            <a:ext cx="770429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198</a:t>
            </a:r>
          </a:p>
        </p:txBody>
      </p:sp>
      <p:sp>
        <p:nvSpPr>
          <p:cNvPr id="59" name="OTLSHAPE_SLT_6ec2ff2fcb014c9a9d97de873afa266a_Shape">
            <a:extLst>
              <a:ext uri="{FF2B5EF4-FFF2-40B4-BE49-F238E27FC236}">
                <a16:creationId xmlns:a16="http://schemas.microsoft.com/office/drawing/2014/main" id="{493053BD-FDB5-F575-5A65-B0B459ED9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49"/>
            </p:custDataLst>
          </p:nvPr>
        </p:nvSpPr>
        <p:spPr>
          <a:xfrm>
            <a:off x="10824274" y="2258899"/>
            <a:ext cx="991194" cy="494106"/>
          </a:xfrm>
          <a:prstGeom prst="chevron">
            <a:avLst/>
          </a:prstGeom>
          <a:solidFill>
            <a:srgbClr val="73737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60" name="OTLSHAPE_SLT_6ec2ff2fcb014c9a9d97de873afa266a_Title">
            <a:extLst>
              <a:ext uri="{FF2B5EF4-FFF2-40B4-BE49-F238E27FC236}">
                <a16:creationId xmlns:a16="http://schemas.microsoft.com/office/drawing/2014/main" id="{4367AA11-673F-F20C-9FEB-0C8E528625AA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10996296" y="2268385"/>
            <a:ext cx="770429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8" normalizeH="0" baseline="0" noProof="0">
                <a:ln>
                  <a:noFill/>
                </a:ln>
                <a:solidFill>
                  <a:srgbClr val="FCD350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Sprint 199</a:t>
            </a:r>
          </a:p>
        </p:txBody>
      </p:sp>
      <p:sp>
        <p:nvSpPr>
          <p:cNvPr id="62" name="OTLSHAPE_SLT_737d5e4473a24e0ba591abaa2b79bf85_ShapePercentage">
            <a:extLst>
              <a:ext uri="{FF2B5EF4-FFF2-40B4-BE49-F238E27FC236}">
                <a16:creationId xmlns:a16="http://schemas.microsoft.com/office/drawing/2014/main" id="{A173F0C3-0629-D13F-7902-1BC8DBF78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1"/>
            </p:custDataLst>
          </p:nvPr>
        </p:nvSpPr>
        <p:spPr>
          <a:xfrm>
            <a:off x="6012047" y="4116581"/>
            <a:ext cx="1887668" cy="981527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63" name="OTLSHAPE_SLT_737d5e4473a24e0ba591abaa2b79bf85_Title">
            <a:extLst>
              <a:ext uri="{FF2B5EF4-FFF2-40B4-BE49-F238E27FC236}">
                <a16:creationId xmlns:a16="http://schemas.microsoft.com/office/drawing/2014/main" id="{EB6B3883-F07E-1383-FB26-D4242F064628}"/>
              </a:ext>
            </a:extLst>
          </p:cNvPr>
          <p:cNvSpPr txBox="1"/>
          <p:nvPr>
            <p:custDataLst>
              <p:tags r:id="rId52"/>
            </p:custDataLst>
          </p:nvPr>
        </p:nvSpPr>
        <p:spPr>
          <a:xfrm>
            <a:off x="6388485" y="4218297"/>
            <a:ext cx="1292718" cy="73866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Inform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stakeholders</a:t>
            </a:r>
            <a:endParaRPr kumimoji="0" lang="en-US" sz="1200" b="1" i="0" u="none" strike="noStrike" kern="1200" cap="none" spc="-8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Roboto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 and collect feedback</a:t>
            </a:r>
            <a:endParaRPr kumimoji="0" lang="en-US" sz="1200" b="1" i="0" u="none" strike="noStrike" kern="1200" cap="none" spc="-8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Roboto"/>
              <a:cs typeface="Arial"/>
            </a:endParaRPr>
          </a:p>
        </p:txBody>
      </p:sp>
      <p:sp>
        <p:nvSpPr>
          <p:cNvPr id="64" name="OTLSHAPE_SLT_737d5e4473a24e0ba591abaa2b79bf85_ShapePercentage">
            <a:extLst>
              <a:ext uri="{FF2B5EF4-FFF2-40B4-BE49-F238E27FC236}">
                <a16:creationId xmlns:a16="http://schemas.microsoft.com/office/drawing/2014/main" id="{A8C4E2FC-D4A2-D430-E33F-8EDA086E3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7561032" y="4094042"/>
            <a:ext cx="2007459" cy="982786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-8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OTLSHAPE_SLT_737d5e4473a24e0ba591abaa2b79bf85_ShapePercentage">
            <a:extLst>
              <a:ext uri="{FF2B5EF4-FFF2-40B4-BE49-F238E27FC236}">
                <a16:creationId xmlns:a16="http://schemas.microsoft.com/office/drawing/2014/main" id="{33ADDA94-A5CE-9318-34AE-E3843B871D0F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9222492" y="4094041"/>
            <a:ext cx="1887668" cy="954964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Present recommendations to VITA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C61F778-ED01-952C-552E-4BB9A47A7BAC}"/>
              </a:ext>
            </a:extLst>
          </p:cNvPr>
          <p:cNvSpPr txBox="1"/>
          <p:nvPr/>
        </p:nvSpPr>
        <p:spPr>
          <a:xfrm>
            <a:off x="7669590" y="3458791"/>
            <a:ext cx="2681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*Process for new Australia features</a:t>
            </a:r>
          </a:p>
        </p:txBody>
      </p:sp>
      <p:sp>
        <p:nvSpPr>
          <p:cNvPr id="67" name="OTLSHAPE_SLT_fb9b52c6004f4eeda039c70464669278_Shape">
            <a:extLst>
              <a:ext uri="{FF2B5EF4-FFF2-40B4-BE49-F238E27FC236}">
                <a16:creationId xmlns:a16="http://schemas.microsoft.com/office/drawing/2014/main" id="{612E78C0-A1E5-E9E7-C7D1-4CAD31C4B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5"/>
            </p:custDataLst>
          </p:nvPr>
        </p:nvSpPr>
        <p:spPr>
          <a:xfrm>
            <a:off x="6187857" y="5182362"/>
            <a:ext cx="3259751" cy="300169"/>
          </a:xfrm>
          <a:prstGeom prst="chevron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68" name="OTLSHAPE_SLT_798dc70e5fc942c0afd3adc09db372de_Title">
            <a:extLst>
              <a:ext uri="{FF2B5EF4-FFF2-40B4-BE49-F238E27FC236}">
                <a16:creationId xmlns:a16="http://schemas.microsoft.com/office/drawing/2014/main" id="{90E75655-1678-476D-4C30-2E1895BBE4CF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6662064" y="5224724"/>
            <a:ext cx="905583" cy="2154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4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Demos</a:t>
            </a:r>
          </a:p>
        </p:txBody>
      </p:sp>
      <p:sp>
        <p:nvSpPr>
          <p:cNvPr id="69" name="OTLSHAPE_SLT_fb9b52c6004f4eeda039c70464669278_Shape">
            <a:extLst>
              <a:ext uri="{FF2B5EF4-FFF2-40B4-BE49-F238E27FC236}">
                <a16:creationId xmlns:a16="http://schemas.microsoft.com/office/drawing/2014/main" id="{97C63EEF-6E69-AADB-1004-997DDDB4B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7"/>
            </p:custDataLst>
          </p:nvPr>
        </p:nvSpPr>
        <p:spPr>
          <a:xfrm>
            <a:off x="9568492" y="5190259"/>
            <a:ext cx="1182053" cy="300169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/>
              <a:ea typeface="+mn-ea"/>
              <a:cs typeface="+mn-cs"/>
            </a:endParaRPr>
          </a:p>
        </p:txBody>
      </p:sp>
      <p:sp>
        <p:nvSpPr>
          <p:cNvPr id="70" name="OTLSHAPE_SLT_798dc70e5fc942c0afd3adc09db372de_Title">
            <a:extLst>
              <a:ext uri="{FF2B5EF4-FFF2-40B4-BE49-F238E27FC236}">
                <a16:creationId xmlns:a16="http://schemas.microsoft.com/office/drawing/2014/main" id="{7E1BDD92-4781-D3F0-E73A-3ECDF5A55FB4}"/>
              </a:ext>
            </a:extLst>
          </p:cNvPr>
          <p:cNvSpPr txBox="1"/>
          <p:nvPr>
            <p:custDataLst>
              <p:tags r:id="rId58"/>
            </p:custDataLst>
          </p:nvPr>
        </p:nvSpPr>
        <p:spPr>
          <a:xfrm>
            <a:off x="9713991" y="5255704"/>
            <a:ext cx="915671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-4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/>
                <a:ea typeface="+mn-ea"/>
                <a:cs typeface="Arial"/>
              </a:rPr>
              <a:t>Q&amp;A sessions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D86ECBD-2C42-4BEA-5255-E044FAE39495}"/>
              </a:ext>
            </a:extLst>
          </p:cNvPr>
          <p:cNvSpPr txBox="1"/>
          <p:nvPr/>
        </p:nvSpPr>
        <p:spPr>
          <a:xfrm>
            <a:off x="7860199" y="4145287"/>
            <a:ext cx="14716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/>
                <a:ea typeface="+mn-ea"/>
                <a:cs typeface="Arial" panose="020B0604020202020204" pitchFamily="34" charset="0"/>
              </a:rPr>
              <a:t>Review plugins and features and compile a set of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1135491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61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677334" y="1017989"/>
            <a:ext cx="4052570" cy="1818447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8467" marR="3387">
              <a:lnSpc>
                <a:spcPts val="6680"/>
              </a:lnSpc>
              <a:spcBef>
                <a:spcPts val="780"/>
              </a:spcBef>
            </a:pPr>
            <a:r>
              <a:rPr sz="6100" spc="-557"/>
              <a:t>GOALS</a:t>
            </a:r>
            <a:r>
              <a:rPr sz="6100" spc="47"/>
              <a:t> </a:t>
            </a:r>
            <a:r>
              <a:rPr sz="6100" spc="-1123"/>
              <a:t>&amp; </a:t>
            </a:r>
            <a:r>
              <a:rPr sz="6100" spc="-487"/>
              <a:t>EXPECTATIONS</a:t>
            </a:r>
            <a:endParaRPr sz="6100"/>
          </a:p>
        </p:txBody>
      </p:sp>
      <p:grpSp>
        <p:nvGrpSpPr>
          <p:cNvPr id="2" name="object 2" descr="Government building with concrete and glass, and the US and state flag flying in front."/>
          <p:cNvGrpSpPr/>
          <p:nvPr/>
        </p:nvGrpSpPr>
        <p:grpSpPr>
          <a:xfrm>
            <a:off x="0" y="462218"/>
            <a:ext cx="12192000" cy="6396143"/>
            <a:chOff x="0" y="693326"/>
            <a:chExt cx="18288000" cy="9594215"/>
          </a:xfrm>
        </p:grpSpPr>
        <p:sp>
          <p:nvSpPr>
            <p:cNvPr id="3" name="object 3"/>
            <p:cNvSpPr/>
            <p:nvPr/>
          </p:nvSpPr>
          <p:spPr>
            <a:xfrm>
              <a:off x="0" y="4677764"/>
              <a:ext cx="18288000" cy="5609590"/>
            </a:xfrm>
            <a:custGeom>
              <a:avLst/>
              <a:gdLst/>
              <a:ahLst/>
              <a:cxnLst/>
              <a:rect l="l" t="t" r="r" b="b"/>
              <a:pathLst>
                <a:path w="18288000" h="5609590">
                  <a:moveTo>
                    <a:pt x="18288000" y="5609235"/>
                  </a:moveTo>
                  <a:lnTo>
                    <a:pt x="0" y="5609235"/>
                  </a:lnTo>
                  <a:lnTo>
                    <a:pt x="0" y="0"/>
                  </a:lnTo>
                  <a:lnTo>
                    <a:pt x="18288000" y="0"/>
                  </a:lnTo>
                  <a:lnTo>
                    <a:pt x="18288000" y="5609235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3999" y="693326"/>
              <a:ext cx="8905053" cy="89026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562207" y="2054037"/>
              <a:ext cx="2145030" cy="2145030"/>
            </a:xfrm>
            <a:custGeom>
              <a:avLst/>
              <a:gdLst/>
              <a:ahLst/>
              <a:cxnLst/>
              <a:rect l="l" t="t" r="r" b="b"/>
              <a:pathLst>
                <a:path w="2145029" h="2145029">
                  <a:moveTo>
                    <a:pt x="1072479" y="2144957"/>
                  </a:moveTo>
                  <a:lnTo>
                    <a:pt x="1024706" y="2143913"/>
                  </a:lnTo>
                  <a:lnTo>
                    <a:pt x="977469" y="2140807"/>
                  </a:lnTo>
                  <a:lnTo>
                    <a:pt x="930810" y="2135684"/>
                  </a:lnTo>
                  <a:lnTo>
                    <a:pt x="884774" y="2128587"/>
                  </a:lnTo>
                  <a:lnTo>
                    <a:pt x="839404" y="2119560"/>
                  </a:lnTo>
                  <a:lnTo>
                    <a:pt x="794743" y="2108647"/>
                  </a:lnTo>
                  <a:lnTo>
                    <a:pt x="750835" y="2095891"/>
                  </a:lnTo>
                  <a:lnTo>
                    <a:pt x="707724" y="2081335"/>
                  </a:lnTo>
                  <a:lnTo>
                    <a:pt x="665453" y="2065024"/>
                  </a:lnTo>
                  <a:lnTo>
                    <a:pt x="624066" y="2047000"/>
                  </a:lnTo>
                  <a:lnTo>
                    <a:pt x="583606" y="2027309"/>
                  </a:lnTo>
                  <a:lnTo>
                    <a:pt x="544117" y="2005992"/>
                  </a:lnTo>
                  <a:lnTo>
                    <a:pt x="505643" y="1983094"/>
                  </a:lnTo>
                  <a:lnTo>
                    <a:pt x="468228" y="1958658"/>
                  </a:lnTo>
                  <a:lnTo>
                    <a:pt x="431914" y="1932728"/>
                  </a:lnTo>
                  <a:lnTo>
                    <a:pt x="396745" y="1905347"/>
                  </a:lnTo>
                  <a:lnTo>
                    <a:pt x="362766" y="1876560"/>
                  </a:lnTo>
                  <a:lnTo>
                    <a:pt x="330019" y="1846409"/>
                  </a:lnTo>
                  <a:lnTo>
                    <a:pt x="298548" y="1814938"/>
                  </a:lnTo>
                  <a:lnTo>
                    <a:pt x="268397" y="1782191"/>
                  </a:lnTo>
                  <a:lnTo>
                    <a:pt x="239610" y="1748212"/>
                  </a:lnTo>
                  <a:lnTo>
                    <a:pt x="212229" y="1713043"/>
                  </a:lnTo>
                  <a:lnTo>
                    <a:pt x="186299" y="1676729"/>
                  </a:lnTo>
                  <a:lnTo>
                    <a:pt x="161863" y="1639314"/>
                  </a:lnTo>
                  <a:lnTo>
                    <a:pt x="138965" y="1600840"/>
                  </a:lnTo>
                  <a:lnTo>
                    <a:pt x="117648" y="1561351"/>
                  </a:lnTo>
                  <a:lnTo>
                    <a:pt x="97957" y="1520891"/>
                  </a:lnTo>
                  <a:lnTo>
                    <a:pt x="79933" y="1479504"/>
                  </a:lnTo>
                  <a:lnTo>
                    <a:pt x="63622" y="1437233"/>
                  </a:lnTo>
                  <a:lnTo>
                    <a:pt x="49066" y="1394122"/>
                  </a:lnTo>
                  <a:lnTo>
                    <a:pt x="36310" y="1350214"/>
                  </a:lnTo>
                  <a:lnTo>
                    <a:pt x="25397" y="1305554"/>
                  </a:lnTo>
                  <a:lnTo>
                    <a:pt x="16370" y="1260183"/>
                  </a:lnTo>
                  <a:lnTo>
                    <a:pt x="9273" y="1214147"/>
                  </a:lnTo>
                  <a:lnTo>
                    <a:pt x="4150" y="1167488"/>
                  </a:lnTo>
                  <a:lnTo>
                    <a:pt x="1044" y="1120251"/>
                  </a:lnTo>
                  <a:lnTo>
                    <a:pt x="0" y="1072479"/>
                  </a:lnTo>
                  <a:lnTo>
                    <a:pt x="1044" y="1024706"/>
                  </a:lnTo>
                  <a:lnTo>
                    <a:pt x="4150" y="977469"/>
                  </a:lnTo>
                  <a:lnTo>
                    <a:pt x="9273" y="930810"/>
                  </a:lnTo>
                  <a:lnTo>
                    <a:pt x="16370" y="884774"/>
                  </a:lnTo>
                  <a:lnTo>
                    <a:pt x="25397" y="839404"/>
                  </a:lnTo>
                  <a:lnTo>
                    <a:pt x="36310" y="794743"/>
                  </a:lnTo>
                  <a:lnTo>
                    <a:pt x="49066" y="750835"/>
                  </a:lnTo>
                  <a:lnTo>
                    <a:pt x="63622" y="707724"/>
                  </a:lnTo>
                  <a:lnTo>
                    <a:pt x="79933" y="665453"/>
                  </a:lnTo>
                  <a:lnTo>
                    <a:pt x="97957" y="624066"/>
                  </a:lnTo>
                  <a:lnTo>
                    <a:pt x="117648" y="583606"/>
                  </a:lnTo>
                  <a:lnTo>
                    <a:pt x="138965" y="544117"/>
                  </a:lnTo>
                  <a:lnTo>
                    <a:pt x="161863" y="505643"/>
                  </a:lnTo>
                  <a:lnTo>
                    <a:pt x="186299" y="468228"/>
                  </a:lnTo>
                  <a:lnTo>
                    <a:pt x="212229" y="431914"/>
                  </a:lnTo>
                  <a:lnTo>
                    <a:pt x="239610" y="396745"/>
                  </a:lnTo>
                  <a:lnTo>
                    <a:pt x="268397" y="362766"/>
                  </a:lnTo>
                  <a:lnTo>
                    <a:pt x="298548" y="330019"/>
                  </a:lnTo>
                  <a:lnTo>
                    <a:pt x="330019" y="298548"/>
                  </a:lnTo>
                  <a:lnTo>
                    <a:pt x="362766" y="268397"/>
                  </a:lnTo>
                  <a:lnTo>
                    <a:pt x="396745" y="239610"/>
                  </a:lnTo>
                  <a:lnTo>
                    <a:pt x="431914" y="212229"/>
                  </a:lnTo>
                  <a:lnTo>
                    <a:pt x="468228" y="186299"/>
                  </a:lnTo>
                  <a:lnTo>
                    <a:pt x="505643" y="161863"/>
                  </a:lnTo>
                  <a:lnTo>
                    <a:pt x="544117" y="138965"/>
                  </a:lnTo>
                  <a:lnTo>
                    <a:pt x="583606" y="117648"/>
                  </a:lnTo>
                  <a:lnTo>
                    <a:pt x="624066" y="97957"/>
                  </a:lnTo>
                  <a:lnTo>
                    <a:pt x="665453" y="79933"/>
                  </a:lnTo>
                  <a:lnTo>
                    <a:pt x="707724" y="63622"/>
                  </a:lnTo>
                  <a:lnTo>
                    <a:pt x="750835" y="49066"/>
                  </a:lnTo>
                  <a:lnTo>
                    <a:pt x="794743" y="36310"/>
                  </a:lnTo>
                  <a:lnTo>
                    <a:pt x="839404" y="25397"/>
                  </a:lnTo>
                  <a:lnTo>
                    <a:pt x="884774" y="16370"/>
                  </a:lnTo>
                  <a:lnTo>
                    <a:pt x="930810" y="9273"/>
                  </a:lnTo>
                  <a:lnTo>
                    <a:pt x="977469" y="4150"/>
                  </a:lnTo>
                  <a:lnTo>
                    <a:pt x="1024706" y="1044"/>
                  </a:lnTo>
                  <a:lnTo>
                    <a:pt x="1072479" y="0"/>
                  </a:lnTo>
                  <a:lnTo>
                    <a:pt x="1120251" y="1044"/>
                  </a:lnTo>
                  <a:lnTo>
                    <a:pt x="1167489" y="4150"/>
                  </a:lnTo>
                  <a:lnTo>
                    <a:pt x="1214147" y="9273"/>
                  </a:lnTo>
                  <a:lnTo>
                    <a:pt x="1260183" y="16370"/>
                  </a:lnTo>
                  <a:lnTo>
                    <a:pt x="1305554" y="25397"/>
                  </a:lnTo>
                  <a:lnTo>
                    <a:pt x="1350215" y="36310"/>
                  </a:lnTo>
                  <a:lnTo>
                    <a:pt x="1394123" y="49066"/>
                  </a:lnTo>
                  <a:lnTo>
                    <a:pt x="1437234" y="63622"/>
                  </a:lnTo>
                  <a:lnTo>
                    <a:pt x="1479505" y="79933"/>
                  </a:lnTo>
                  <a:lnTo>
                    <a:pt x="1520892" y="97957"/>
                  </a:lnTo>
                  <a:lnTo>
                    <a:pt x="1561351" y="117648"/>
                  </a:lnTo>
                  <a:lnTo>
                    <a:pt x="1600840" y="138965"/>
                  </a:lnTo>
                  <a:lnTo>
                    <a:pt x="1639314" y="161863"/>
                  </a:lnTo>
                  <a:lnTo>
                    <a:pt x="1676729" y="186299"/>
                  </a:lnTo>
                  <a:lnTo>
                    <a:pt x="1713043" y="212229"/>
                  </a:lnTo>
                  <a:lnTo>
                    <a:pt x="1748212" y="239610"/>
                  </a:lnTo>
                  <a:lnTo>
                    <a:pt x="1782191" y="268397"/>
                  </a:lnTo>
                  <a:lnTo>
                    <a:pt x="1814938" y="298548"/>
                  </a:lnTo>
                  <a:lnTo>
                    <a:pt x="1846409" y="330019"/>
                  </a:lnTo>
                  <a:lnTo>
                    <a:pt x="1876560" y="362766"/>
                  </a:lnTo>
                  <a:lnTo>
                    <a:pt x="1905347" y="396745"/>
                  </a:lnTo>
                  <a:lnTo>
                    <a:pt x="1932728" y="431914"/>
                  </a:lnTo>
                  <a:lnTo>
                    <a:pt x="1958658" y="468228"/>
                  </a:lnTo>
                  <a:lnTo>
                    <a:pt x="1983094" y="505643"/>
                  </a:lnTo>
                  <a:lnTo>
                    <a:pt x="2005992" y="544117"/>
                  </a:lnTo>
                  <a:lnTo>
                    <a:pt x="2027309" y="583606"/>
                  </a:lnTo>
                  <a:lnTo>
                    <a:pt x="2047001" y="624066"/>
                  </a:lnTo>
                  <a:lnTo>
                    <a:pt x="2065024" y="665453"/>
                  </a:lnTo>
                  <a:lnTo>
                    <a:pt x="2081335" y="707724"/>
                  </a:lnTo>
                  <a:lnTo>
                    <a:pt x="2095891" y="750835"/>
                  </a:lnTo>
                  <a:lnTo>
                    <a:pt x="2108647" y="794743"/>
                  </a:lnTo>
                  <a:lnTo>
                    <a:pt x="2119560" y="839404"/>
                  </a:lnTo>
                  <a:lnTo>
                    <a:pt x="2128587" y="884774"/>
                  </a:lnTo>
                  <a:lnTo>
                    <a:pt x="2135684" y="930810"/>
                  </a:lnTo>
                  <a:lnTo>
                    <a:pt x="2140807" y="977469"/>
                  </a:lnTo>
                  <a:lnTo>
                    <a:pt x="2143913" y="1024706"/>
                  </a:lnTo>
                  <a:lnTo>
                    <a:pt x="2144958" y="1072479"/>
                  </a:lnTo>
                  <a:lnTo>
                    <a:pt x="2143913" y="1120251"/>
                  </a:lnTo>
                  <a:lnTo>
                    <a:pt x="2140807" y="1167488"/>
                  </a:lnTo>
                  <a:lnTo>
                    <a:pt x="2135684" y="1214147"/>
                  </a:lnTo>
                  <a:lnTo>
                    <a:pt x="2128587" y="1260183"/>
                  </a:lnTo>
                  <a:lnTo>
                    <a:pt x="2119560" y="1305554"/>
                  </a:lnTo>
                  <a:lnTo>
                    <a:pt x="2108647" y="1350214"/>
                  </a:lnTo>
                  <a:lnTo>
                    <a:pt x="2095891" y="1394122"/>
                  </a:lnTo>
                  <a:lnTo>
                    <a:pt x="2081335" y="1437233"/>
                  </a:lnTo>
                  <a:lnTo>
                    <a:pt x="2065024" y="1479504"/>
                  </a:lnTo>
                  <a:lnTo>
                    <a:pt x="2047001" y="1520891"/>
                  </a:lnTo>
                  <a:lnTo>
                    <a:pt x="2027309" y="1561351"/>
                  </a:lnTo>
                  <a:lnTo>
                    <a:pt x="2005992" y="1600840"/>
                  </a:lnTo>
                  <a:lnTo>
                    <a:pt x="1983094" y="1639314"/>
                  </a:lnTo>
                  <a:lnTo>
                    <a:pt x="1958658" y="1676729"/>
                  </a:lnTo>
                  <a:lnTo>
                    <a:pt x="1932728" y="1713043"/>
                  </a:lnTo>
                  <a:lnTo>
                    <a:pt x="1905347" y="1748212"/>
                  </a:lnTo>
                  <a:lnTo>
                    <a:pt x="1876560" y="1782191"/>
                  </a:lnTo>
                  <a:lnTo>
                    <a:pt x="1846409" y="1814938"/>
                  </a:lnTo>
                  <a:lnTo>
                    <a:pt x="1814938" y="1846409"/>
                  </a:lnTo>
                  <a:lnTo>
                    <a:pt x="1782191" y="1876560"/>
                  </a:lnTo>
                  <a:lnTo>
                    <a:pt x="1748212" y="1905347"/>
                  </a:lnTo>
                  <a:lnTo>
                    <a:pt x="1713043" y="1932728"/>
                  </a:lnTo>
                  <a:lnTo>
                    <a:pt x="1676729" y="1958658"/>
                  </a:lnTo>
                  <a:lnTo>
                    <a:pt x="1639314" y="1983094"/>
                  </a:lnTo>
                  <a:lnTo>
                    <a:pt x="1600840" y="2005992"/>
                  </a:lnTo>
                  <a:lnTo>
                    <a:pt x="1561351" y="2027309"/>
                  </a:lnTo>
                  <a:lnTo>
                    <a:pt x="1520892" y="2047000"/>
                  </a:lnTo>
                  <a:lnTo>
                    <a:pt x="1479505" y="2065024"/>
                  </a:lnTo>
                  <a:lnTo>
                    <a:pt x="1437234" y="2081335"/>
                  </a:lnTo>
                  <a:lnTo>
                    <a:pt x="1394123" y="2095891"/>
                  </a:lnTo>
                  <a:lnTo>
                    <a:pt x="1350215" y="2108647"/>
                  </a:lnTo>
                  <a:lnTo>
                    <a:pt x="1305554" y="2119560"/>
                  </a:lnTo>
                  <a:lnTo>
                    <a:pt x="1260183" y="2128587"/>
                  </a:lnTo>
                  <a:lnTo>
                    <a:pt x="1214147" y="2135684"/>
                  </a:lnTo>
                  <a:lnTo>
                    <a:pt x="1167489" y="2140807"/>
                  </a:lnTo>
                  <a:lnTo>
                    <a:pt x="1120251" y="2143913"/>
                  </a:lnTo>
                  <a:lnTo>
                    <a:pt x="1072479" y="2144957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4914" y="1202886"/>
            <a:ext cx="3861223" cy="4710853"/>
            <a:chOff x="1132370" y="1804328"/>
            <a:chExt cx="5791835" cy="7066280"/>
          </a:xfrm>
        </p:grpSpPr>
        <p:sp>
          <p:nvSpPr>
            <p:cNvPr id="8" name="object 8"/>
            <p:cNvSpPr/>
            <p:nvPr/>
          </p:nvSpPr>
          <p:spPr>
            <a:xfrm>
              <a:off x="5426162" y="1804328"/>
              <a:ext cx="1497965" cy="495300"/>
            </a:xfrm>
            <a:custGeom>
              <a:avLst/>
              <a:gdLst/>
              <a:ahLst/>
              <a:cxnLst/>
              <a:rect l="l" t="t" r="r" b="b"/>
              <a:pathLst>
                <a:path w="1497965" h="495300">
                  <a:moveTo>
                    <a:pt x="253677" y="495299"/>
                  </a:moveTo>
                  <a:lnTo>
                    <a:pt x="245640" y="495299"/>
                  </a:lnTo>
                  <a:lnTo>
                    <a:pt x="0" y="249659"/>
                  </a:lnTo>
                  <a:lnTo>
                    <a:pt x="249659" y="0"/>
                  </a:lnTo>
                  <a:lnTo>
                    <a:pt x="499318" y="249659"/>
                  </a:lnTo>
                  <a:lnTo>
                    <a:pt x="253677" y="495299"/>
                  </a:lnTo>
                  <a:close/>
                </a:path>
                <a:path w="1497965" h="495300">
                  <a:moveTo>
                    <a:pt x="752995" y="495299"/>
                  </a:moveTo>
                  <a:lnTo>
                    <a:pt x="744959" y="495299"/>
                  </a:lnTo>
                  <a:lnTo>
                    <a:pt x="499318" y="249659"/>
                  </a:lnTo>
                  <a:lnTo>
                    <a:pt x="748977" y="0"/>
                  </a:lnTo>
                  <a:lnTo>
                    <a:pt x="998636" y="249659"/>
                  </a:lnTo>
                  <a:lnTo>
                    <a:pt x="752995" y="495299"/>
                  </a:lnTo>
                  <a:close/>
                </a:path>
                <a:path w="1497965" h="495300">
                  <a:moveTo>
                    <a:pt x="1252314" y="495299"/>
                  </a:moveTo>
                  <a:lnTo>
                    <a:pt x="1244277" y="495299"/>
                  </a:lnTo>
                  <a:lnTo>
                    <a:pt x="998636" y="249659"/>
                  </a:lnTo>
                  <a:lnTo>
                    <a:pt x="1248295" y="0"/>
                  </a:lnTo>
                  <a:lnTo>
                    <a:pt x="1497954" y="249659"/>
                  </a:lnTo>
                  <a:lnTo>
                    <a:pt x="1252314" y="4952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370" y="4984080"/>
              <a:ext cx="114300" cy="1142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370" y="6241380"/>
              <a:ext cx="114300" cy="1142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370" y="7498680"/>
              <a:ext cx="114300" cy="1142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370" y="8755980"/>
              <a:ext cx="114300" cy="1142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46174" y="3191508"/>
            <a:ext cx="4623647" cy="3125642"/>
          </a:xfrm>
          <a:prstGeom prst="rect">
            <a:avLst/>
          </a:prstGeom>
        </p:spPr>
        <p:txBody>
          <a:bodyPr vert="horz" wrap="square" lIns="0" tIns="22013" rIns="0" bIns="0" rtlCol="0">
            <a:spAutoFit/>
          </a:bodyPr>
          <a:lstStyle/>
          <a:p>
            <a:pPr marL="8467" marR="150291" defTabSz="609630">
              <a:lnSpc>
                <a:spcPts val="2200"/>
              </a:lnSpc>
              <a:spcBef>
                <a:spcPts val="173"/>
              </a:spcBef>
            </a:pPr>
            <a:r>
              <a:rPr sz="1867" b="1" kern="0" spc="-117">
                <a:solidFill>
                  <a:srgbClr val="FFFFFF"/>
                </a:solidFill>
                <a:latin typeface="Tahoma"/>
                <a:cs typeface="Tahoma"/>
              </a:rPr>
              <a:t>Build</a:t>
            </a:r>
            <a:r>
              <a:rPr sz="1867" b="1" kern="0" spc="-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50">
                <a:solidFill>
                  <a:srgbClr val="FFFFFF"/>
                </a:solidFill>
                <a:latin typeface="Tahoma"/>
                <a:cs typeface="Tahoma"/>
              </a:rPr>
              <a:t>meaningful</a:t>
            </a:r>
            <a:r>
              <a:rPr sz="1867" b="1" kern="0" spc="-5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17">
                <a:solidFill>
                  <a:srgbClr val="FFFFFF"/>
                </a:solidFill>
                <a:latin typeface="Tahoma"/>
                <a:cs typeface="Tahoma"/>
              </a:rPr>
              <a:t>connections</a:t>
            </a:r>
            <a:r>
              <a:rPr sz="1867" b="1" kern="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36">
                <a:solidFill>
                  <a:srgbClr val="FFFFFF"/>
                </a:solidFill>
                <a:latin typeface="Tahoma"/>
                <a:cs typeface="Tahoma"/>
              </a:rPr>
              <a:t>across</a:t>
            </a:r>
            <a:r>
              <a:rPr sz="1867" b="1" kern="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20">
                <a:solidFill>
                  <a:srgbClr val="FFFFFF"/>
                </a:solidFill>
                <a:latin typeface="Tahoma"/>
                <a:cs typeface="Tahoma"/>
              </a:rPr>
              <a:t>DMV </a:t>
            </a:r>
            <a:r>
              <a:rPr sz="1867" b="1" kern="0" spc="-27">
                <a:solidFill>
                  <a:srgbClr val="FFFFFF"/>
                </a:solidFill>
                <a:latin typeface="Tahoma"/>
                <a:cs typeface="Tahoma"/>
              </a:rPr>
              <a:t>teams</a:t>
            </a:r>
            <a:endParaRPr sz="1867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marR="183736" defTabSz="609630">
              <a:lnSpc>
                <a:spcPts val="2200"/>
              </a:lnSpc>
              <a:spcBef>
                <a:spcPts val="2200"/>
              </a:spcBef>
            </a:pPr>
            <a:r>
              <a:rPr sz="1867" b="1" kern="0" spc="-150">
                <a:solidFill>
                  <a:srgbClr val="FFFFFF"/>
                </a:solidFill>
                <a:latin typeface="Tahoma"/>
                <a:cs typeface="Tahoma"/>
              </a:rPr>
              <a:t>Learn</a:t>
            </a:r>
            <a:r>
              <a:rPr sz="1867" b="1" kern="0" spc="-7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50">
                <a:solidFill>
                  <a:srgbClr val="FFFFFF"/>
                </a:solidFill>
                <a:latin typeface="Tahoma"/>
                <a:cs typeface="Tahoma"/>
              </a:rPr>
              <a:t>more</a:t>
            </a:r>
            <a:r>
              <a:rPr sz="1867" b="1" kern="0" spc="-7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30">
                <a:solidFill>
                  <a:srgbClr val="FFFFFF"/>
                </a:solidFill>
                <a:latin typeface="Tahoma"/>
                <a:cs typeface="Tahoma"/>
              </a:rPr>
              <a:t>about</a:t>
            </a:r>
            <a:r>
              <a:rPr sz="1867" b="1" kern="0" spc="-13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69">
                <a:solidFill>
                  <a:srgbClr val="FFFFFF"/>
                </a:solidFill>
                <a:latin typeface="Tahoma"/>
                <a:cs typeface="Tahoma"/>
              </a:rPr>
              <a:t>AI,</a:t>
            </a:r>
            <a:r>
              <a:rPr sz="1867" b="1" kern="0" spc="-7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70">
                <a:solidFill>
                  <a:srgbClr val="FFFFFF"/>
                </a:solidFill>
                <a:latin typeface="Tahoma"/>
                <a:cs typeface="Tahoma"/>
              </a:rPr>
              <a:t>eLearning, </a:t>
            </a:r>
            <a:r>
              <a:rPr sz="1867" b="1" kern="0" spc="-120">
                <a:solidFill>
                  <a:srgbClr val="FFFFFF"/>
                </a:solidFill>
                <a:latin typeface="Tahoma"/>
                <a:cs typeface="Tahoma"/>
              </a:rPr>
              <a:t>instructional</a:t>
            </a:r>
            <a:r>
              <a:rPr sz="1867" b="1" kern="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47">
                <a:solidFill>
                  <a:srgbClr val="FFFFFF"/>
                </a:solidFill>
                <a:latin typeface="Tahoma"/>
                <a:cs typeface="Tahoma"/>
              </a:rPr>
              <a:t>design,</a:t>
            </a:r>
            <a:r>
              <a:rPr sz="1867" b="1" kern="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53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1867" b="1" kern="0" spc="-7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27">
                <a:solidFill>
                  <a:srgbClr val="FFFFFF"/>
                </a:solidFill>
                <a:latin typeface="Tahoma"/>
                <a:cs typeface="Tahoma"/>
              </a:rPr>
              <a:t>risk</a:t>
            </a:r>
            <a:r>
              <a:rPr sz="1867" b="1" kern="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77">
                <a:solidFill>
                  <a:srgbClr val="FFFFFF"/>
                </a:solidFill>
                <a:latin typeface="Tahoma"/>
                <a:cs typeface="Tahoma"/>
              </a:rPr>
              <a:t>management</a:t>
            </a:r>
            <a:endParaRPr sz="1867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marR="3387" defTabSz="609630">
              <a:lnSpc>
                <a:spcPts val="2200"/>
              </a:lnSpc>
              <a:spcBef>
                <a:spcPts val="2200"/>
              </a:spcBef>
            </a:pPr>
            <a:r>
              <a:rPr sz="1867" b="1" kern="0" spc="-123">
                <a:solidFill>
                  <a:srgbClr val="FFFFFF"/>
                </a:solidFill>
                <a:latin typeface="Tahoma"/>
                <a:cs typeface="Tahoma"/>
              </a:rPr>
              <a:t>Understand</a:t>
            </a:r>
            <a:r>
              <a:rPr sz="1867" b="1" kern="0" spc="-7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40">
                <a:solidFill>
                  <a:srgbClr val="FFFFFF"/>
                </a:solidFill>
                <a:latin typeface="Tahoma"/>
                <a:cs typeface="Tahoma"/>
              </a:rPr>
              <a:t>how</a:t>
            </a:r>
            <a:r>
              <a:rPr sz="1867" b="1" kern="0" spc="-1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73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sz="1867" b="1" kern="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40">
                <a:solidFill>
                  <a:srgbClr val="FFFFFF"/>
                </a:solidFill>
                <a:latin typeface="Tahoma"/>
                <a:cs typeface="Tahoma"/>
              </a:rPr>
              <a:t>training</a:t>
            </a:r>
            <a:r>
              <a:rPr sz="1867" b="1" kern="0" spc="-7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43">
                <a:solidFill>
                  <a:srgbClr val="FFFFFF"/>
                </a:solidFill>
                <a:latin typeface="Tahoma"/>
                <a:cs typeface="Tahoma"/>
              </a:rPr>
              <a:t>can</a:t>
            </a:r>
            <a:r>
              <a:rPr sz="1867" b="1" kern="0" spc="-7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23">
                <a:solidFill>
                  <a:srgbClr val="FFFFFF"/>
                </a:solidFill>
                <a:latin typeface="Tahoma"/>
                <a:cs typeface="Tahoma"/>
              </a:rPr>
              <a:t>support</a:t>
            </a:r>
            <a:r>
              <a:rPr sz="1867" b="1" kern="0" spc="-7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5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sz="1867" b="1" kern="0" spc="-130">
                <a:solidFill>
                  <a:srgbClr val="FFFFFF"/>
                </a:solidFill>
                <a:latin typeface="Tahoma"/>
                <a:cs typeface="Tahoma"/>
              </a:rPr>
              <a:t>whole</a:t>
            </a:r>
            <a:r>
              <a:rPr sz="1867" b="1" kern="0" spc="-76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30">
                <a:solidFill>
                  <a:srgbClr val="FFFFFF"/>
                </a:solidFill>
                <a:latin typeface="Tahoma"/>
                <a:cs typeface="Tahoma"/>
              </a:rPr>
              <a:t>agency</a:t>
            </a:r>
            <a:endParaRPr sz="1867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marR="153254" defTabSz="609630">
              <a:lnSpc>
                <a:spcPts val="2200"/>
              </a:lnSpc>
              <a:spcBef>
                <a:spcPts val="2200"/>
              </a:spcBef>
            </a:pPr>
            <a:r>
              <a:rPr sz="1867" b="1" kern="0" spc="-120">
                <a:solidFill>
                  <a:srgbClr val="FFFFFF"/>
                </a:solidFill>
                <a:latin typeface="Tahoma"/>
                <a:cs typeface="Tahoma"/>
              </a:rPr>
              <a:t>Grow</a:t>
            </a:r>
            <a:r>
              <a:rPr sz="1867" b="1" kern="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27">
                <a:solidFill>
                  <a:srgbClr val="FFFFFF"/>
                </a:solidFill>
                <a:latin typeface="Tahoma"/>
                <a:cs typeface="Tahoma"/>
              </a:rPr>
              <a:t>professionally</a:t>
            </a:r>
            <a:r>
              <a:rPr sz="1867" b="1" kern="0" spc="-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36">
                <a:solidFill>
                  <a:srgbClr val="FFFFFF"/>
                </a:solidFill>
                <a:latin typeface="Tahoma"/>
                <a:cs typeface="Tahoma"/>
              </a:rPr>
              <a:t>through</a:t>
            </a:r>
            <a:r>
              <a:rPr sz="1867" b="1" kern="0" spc="-60">
                <a:solidFill>
                  <a:srgbClr val="FFFFFF"/>
                </a:solidFill>
                <a:latin typeface="Tahoma"/>
                <a:cs typeface="Tahoma"/>
              </a:rPr>
              <a:t> stakeholder </a:t>
            </a:r>
            <a:r>
              <a:rPr sz="1867" b="1" kern="0" spc="-133">
                <a:solidFill>
                  <a:srgbClr val="FFFFFF"/>
                </a:solidFill>
                <a:latin typeface="Tahoma"/>
                <a:cs typeface="Tahoma"/>
              </a:rPr>
              <a:t>feedback,</a:t>
            </a:r>
            <a:r>
              <a:rPr sz="1867" b="1" kern="0" spc="-6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30">
                <a:solidFill>
                  <a:srgbClr val="FFFFFF"/>
                </a:solidFill>
                <a:latin typeface="Tahoma"/>
                <a:cs typeface="Tahoma"/>
              </a:rPr>
              <a:t>presentations,</a:t>
            </a:r>
            <a:r>
              <a:rPr sz="1867" b="1" kern="0" spc="-6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53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1867" b="1" kern="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67" b="1" kern="0" spc="-103">
                <a:solidFill>
                  <a:srgbClr val="FFFFFF"/>
                </a:solidFill>
                <a:latin typeface="Tahoma"/>
                <a:cs typeface="Tahoma"/>
              </a:rPr>
              <a:t>collaboration</a:t>
            </a:r>
            <a:endParaRPr sz="1867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2DA83-BEC4-DF20-3871-C6992C1D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251530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185C8-81B8-B051-FA3A-868A8A3A9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E8A92-4C77-2E41-E6CE-C1C4E0465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864" y="1943619"/>
            <a:ext cx="5989983" cy="2062276"/>
          </a:xfrm>
        </p:spPr>
        <p:txBody>
          <a:bodyPr/>
          <a:lstStyle/>
          <a:p>
            <a:r>
              <a:rPr lang="en-US">
                <a:latin typeface="Roboto"/>
                <a:ea typeface="Roboto"/>
                <a:cs typeface="Roboto"/>
              </a:rPr>
              <a:t>CyberArk to </a:t>
            </a:r>
            <a:r>
              <a:rPr lang="en-US" err="1">
                <a:latin typeface="Roboto"/>
                <a:ea typeface="Roboto"/>
                <a:cs typeface="Roboto"/>
              </a:rPr>
              <a:t>Idira</a:t>
            </a:r>
            <a:endParaRPr lang="en-US">
              <a:latin typeface="Roboto"/>
              <a:ea typeface="Roboto"/>
              <a:cs typeface="Robot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D2EE0-E227-38DD-92D9-67A990E866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0864" y="4350744"/>
            <a:ext cx="5989637" cy="1498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500"/>
              </a:spcBef>
            </a:pPr>
            <a:r>
              <a:rPr lang="en-US" sz="1900" b="1">
                <a:latin typeface="Roboto"/>
                <a:ea typeface="Roboto"/>
                <a:cs typeface="Roboto"/>
              </a:rPr>
              <a:t>Luis Lugo </a:t>
            </a:r>
          </a:p>
          <a:p>
            <a:pPr>
              <a:spcBef>
                <a:spcPts val="500"/>
              </a:spcBef>
            </a:pPr>
            <a:r>
              <a:rPr lang="en-US" sz="1900">
                <a:latin typeface="Roboto"/>
                <a:ea typeface="Roboto"/>
                <a:cs typeface="Roboto"/>
              </a:rPr>
              <a:t>Service Owner</a:t>
            </a:r>
            <a:endParaRPr lang="en-US" sz="1900" b="1">
              <a:latin typeface="Roboto"/>
              <a:ea typeface="Roboto"/>
              <a:cs typeface="Roboto"/>
            </a:endParaRPr>
          </a:p>
          <a:p>
            <a:endParaRPr lang="en-US">
              <a:latin typeface="Roboto"/>
              <a:ea typeface="Roboto"/>
              <a:cs typeface="Roboto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D06D82-3163-D46A-C57E-B27C1393B6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b="1">
                <a:latin typeface="Roboto"/>
                <a:ea typeface="Roboto"/>
                <a:cs typeface="Roboto"/>
              </a:rPr>
              <a:t>Aug. 5, 2026</a:t>
            </a:r>
          </a:p>
        </p:txBody>
      </p:sp>
    </p:spTree>
    <p:extLst>
      <p:ext uri="{BB962C8B-B14F-4D97-AF65-F5344CB8AC3E}">
        <p14:creationId xmlns:p14="http://schemas.microsoft.com/office/powerpoint/2010/main" val="2783677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DB4B-FCC5-1A96-1628-2F15BF2B2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5E0E69-EEA5-1F35-355C-84A786D31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boto"/>
                <a:ea typeface="Roboto"/>
                <a:cs typeface="Roboto"/>
              </a:rPr>
              <a:t> CyberArk is now </a:t>
            </a:r>
            <a:r>
              <a:rPr lang="en-US" err="1">
                <a:latin typeface="Roboto"/>
                <a:ea typeface="Roboto"/>
                <a:cs typeface="Roboto"/>
              </a:rPr>
              <a:t>Idira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00D80-168E-642C-0470-81762333D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42246"/>
            <a:ext cx="7069503" cy="43407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>
                <a:latin typeface="Roboto"/>
                <a:ea typeface="Roboto"/>
                <a:cs typeface="Roboto"/>
              </a:rPr>
              <a:t>CyberArk – which is used for privileged access management (PAM) and workforce password management (WPM) – is now </a:t>
            </a:r>
            <a:r>
              <a:rPr lang="en-US" b="0" err="1">
                <a:latin typeface="Roboto"/>
                <a:ea typeface="Roboto"/>
                <a:cs typeface="Roboto"/>
              </a:rPr>
              <a:t>Idira</a:t>
            </a: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en-US" b="0">
                <a:latin typeface="Roboto"/>
                <a:ea typeface="Roboto"/>
                <a:cs typeface="Roboto"/>
              </a:rPr>
              <a:t>Palo Alto Networks is consolidating its </a:t>
            </a:r>
            <a:r>
              <a:rPr lang="en-US" b="0" err="1">
                <a:latin typeface="Roboto"/>
                <a:ea typeface="Roboto"/>
                <a:cs typeface="Roboto"/>
              </a:rPr>
              <a:t>Idira</a:t>
            </a:r>
            <a:r>
              <a:rPr lang="en-US" b="0">
                <a:latin typeface="Roboto"/>
                <a:ea typeface="Roboto"/>
                <a:cs typeface="Roboto"/>
              </a:rPr>
              <a:t> identity security services into as single platform allowing COV to expand available features</a:t>
            </a:r>
            <a:endParaRPr lang="en-US">
              <a:cs typeface="Roboto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en-US" b="0">
                <a:latin typeface="Roboto"/>
                <a:ea typeface="Roboto"/>
                <a:cs typeface="Roboto"/>
              </a:rPr>
              <a:t>Core functionality and processes for retrieving privileged credentials and securely accessing servers remain mostly unchanged</a:t>
            </a:r>
            <a:endParaRPr lang="en-US">
              <a:cs typeface="Roboto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en-US" b="0">
                <a:latin typeface="Roboto"/>
                <a:ea typeface="Roboto"/>
                <a:cs typeface="Roboto"/>
              </a:rPr>
              <a:t>Minor interface differences, such as a navigation sidebar for switching between PAM and WPM tasks</a:t>
            </a:r>
            <a:endParaRPr lang="en-US" sz="2700" b="0">
              <a:latin typeface="Roboto"/>
              <a:ea typeface="Roboto"/>
              <a:cs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>
              <a:cs typeface="Roboto"/>
            </a:endParaRPr>
          </a:p>
          <a:p>
            <a:pPr lvl="1"/>
            <a:endParaRPr lang="en-US">
              <a:cs typeface="Roboto" panose="02000000000000000000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>
              <a:cs typeface="Roboto" panose="02000000000000000000" pitchFamily="2" charset="0"/>
            </a:endParaRPr>
          </a:p>
        </p:txBody>
      </p:sp>
      <p:pic>
        <p:nvPicPr>
          <p:cNvPr id="5" name="drawing">
            <a:extLst>
              <a:ext uri="{FF2B5EF4-FFF2-40B4-BE49-F238E27FC236}">
                <a16:creationId xmlns:a16="http://schemas.microsoft.com/office/drawing/2014/main" id="{7273F673-078F-96F2-A845-C3E113FE4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348" y="1719271"/>
            <a:ext cx="2949472" cy="2776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03545A-8F70-A2B1-8DBF-3A7BC16660E8}"/>
              </a:ext>
            </a:extLst>
          </p:cNvPr>
          <p:cNvSpPr txBox="1"/>
          <p:nvPr/>
        </p:nvSpPr>
        <p:spPr>
          <a:xfrm>
            <a:off x="8095488" y="4757759"/>
            <a:ext cx="312658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New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Idira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Okta tile used for PAM </a:t>
            </a:r>
            <a:r>
              <a:rPr lang="en-US">
                <a:solidFill>
                  <a:srgbClr val="414041"/>
                </a:solidFill>
                <a:latin typeface="Roboto"/>
                <a:ea typeface="Roboto"/>
                <a:cs typeface="Roboto"/>
              </a:rPr>
              <a:t>and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WPM access</a:t>
            </a:r>
            <a:endParaRPr lang="en-US" sz="1800" b="0" i="0" u="none" strike="noStrike" kern="1200" cap="none" spc="0" normalizeH="0" baseline="0" noProof="0">
              <a:ln>
                <a:noFill/>
              </a:ln>
              <a:solidFill>
                <a:srgbClr val="41404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1635253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AD01B-25C8-92C1-6D05-AD34CF364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BEED74-370A-D64C-B04E-7F9520A94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Roboto"/>
                <a:ea typeface="Roboto"/>
                <a:cs typeface="Roboto"/>
              </a:rPr>
              <a:t>Idira</a:t>
            </a:r>
            <a:r>
              <a:rPr lang="en-US">
                <a:latin typeface="Roboto"/>
                <a:ea typeface="Roboto"/>
                <a:cs typeface="Roboto"/>
              </a:rPr>
              <a:t> PAM – Accounts view</a:t>
            </a:r>
            <a:endParaRPr lang="en-US">
              <a:cs typeface="Roboto"/>
            </a:endParaRPr>
          </a:p>
        </p:txBody>
      </p:sp>
      <p:pic>
        <p:nvPicPr>
          <p:cNvPr id="11" name="Picture 10" descr="Screenshot of an account management interface showing account details and actions. Key elements include a search bar, account status icons, username and address information, and buttons for connecting to servers and revealing passwords, with options to mark accounts as favorites.">
            <a:extLst>
              <a:ext uri="{FF2B5EF4-FFF2-40B4-BE49-F238E27FC236}">
                <a16:creationId xmlns:a16="http://schemas.microsoft.com/office/drawing/2014/main" id="{36835A0C-795C-4FEE-781A-418403091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21" y="772976"/>
            <a:ext cx="11658757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653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BE55F-B399-A98D-074D-2DB56467B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B0DF4A-A0DE-09A9-47DC-B044B359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1338"/>
            <a:ext cx="10515600" cy="1325563"/>
          </a:xfrm>
        </p:spPr>
        <p:txBody>
          <a:bodyPr/>
          <a:lstStyle/>
          <a:p>
            <a:r>
              <a:rPr lang="en-US" err="1">
                <a:latin typeface="Roboto"/>
                <a:ea typeface="Roboto"/>
                <a:cs typeface="Roboto"/>
              </a:rPr>
              <a:t>Idira</a:t>
            </a:r>
            <a:r>
              <a:rPr lang="en-US">
                <a:latin typeface="Roboto"/>
                <a:ea typeface="Roboto"/>
                <a:cs typeface="Roboto"/>
              </a:rPr>
              <a:t> PAM: Privileged session management (1 of 2)</a:t>
            </a:r>
            <a:endParaRPr lang="en-US"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5F1AFE-E8A0-7609-31EE-1463F45B6758}"/>
              </a:ext>
            </a:extLst>
          </p:cNvPr>
          <p:cNvSpPr txBox="1"/>
          <p:nvPr/>
        </p:nvSpPr>
        <p:spPr>
          <a:xfrm>
            <a:off x="838199" y="1541304"/>
            <a:ext cx="10900489" cy="21185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When connecting to a server: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Click the dropdown arrow on the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Connect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button and choose one of the options to connect.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41404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742950" marR="0" lvl="1" indent="-28575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To connect to Windows servers, select RDP.</a:t>
            </a:r>
          </a:p>
          <a:p>
            <a:pPr marL="742950" marR="0" lvl="1" indent="-28575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To connect to Linux servers, select SSH, PSM-SSH root or PSM-SSH Oracle.</a:t>
            </a:r>
          </a:p>
        </p:txBody>
      </p:sp>
      <p:pic>
        <p:nvPicPr>
          <p:cNvPr id="9" name="Picture 8" descr="Screenshot showing the server search and connect screen">
            <a:extLst>
              <a:ext uri="{FF2B5EF4-FFF2-40B4-BE49-F238E27FC236}">
                <a16:creationId xmlns:a16="http://schemas.microsoft.com/office/drawing/2014/main" id="{49A21FDC-2BAC-E342-43B5-3A84303E4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67" y="3916021"/>
            <a:ext cx="11004377" cy="194055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544658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34B54-8159-5F75-F047-4B9CA8D79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A07BEA84-DD58-B0DB-EBAC-B502B3B2E5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581807"/>
            <a:ext cx="10515600" cy="543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>
              <a:defRPr/>
            </a:pP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Idira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PAM</a:t>
            </a:r>
            <a:r>
              <a:rPr lang="en-US">
                <a:latin typeface="Roboto"/>
                <a:ea typeface="Roboto"/>
                <a:cs typeface="Roboto"/>
              </a:rPr>
              <a:t>: </a:t>
            </a:r>
            <a:r>
              <a:rPr lang="en-US" sz="2900">
                <a:latin typeface="Roboto"/>
                <a:ea typeface="Roboto"/>
                <a:cs typeface="Roboto"/>
              </a:rPr>
              <a:t>Privileged</a:t>
            </a:r>
            <a:r>
              <a:rPr kumimoji="0" lang="en-US" sz="2900" b="1" i="0" u="none" strike="noStrike" kern="1200" cap="none" spc="0" normalizeH="0" baseline="0" noProof="0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lang="en-US" sz="2900">
                <a:latin typeface="Roboto"/>
                <a:ea typeface="Roboto"/>
                <a:cs typeface="Roboto"/>
              </a:rPr>
              <a:t>session</a:t>
            </a:r>
            <a:r>
              <a:rPr kumimoji="0" lang="en-US" sz="2900" b="1" i="0" u="none" strike="noStrike" kern="1200" cap="none" spc="0" normalizeH="0" baseline="0" noProof="0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lang="en-US" sz="2900">
                <a:latin typeface="Roboto"/>
                <a:ea typeface="Roboto"/>
                <a:cs typeface="Roboto"/>
              </a:rPr>
              <a:t>management (2 of 2)</a:t>
            </a:r>
            <a:endParaRPr kumimoji="0" lang="en-US" sz="2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9F2414-794B-6CE0-00A0-2A545A98262B}"/>
              </a:ext>
            </a:extLst>
          </p:cNvPr>
          <p:cNvSpPr txBox="1"/>
          <p:nvPr/>
        </p:nvSpPr>
        <p:spPr>
          <a:xfrm>
            <a:off x="835808" y="1320474"/>
            <a:ext cx="6280030" cy="38625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After selecting Windows RDP for the type of server: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In the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Connect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box: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Type a reason for the connection.</a:t>
            </a:r>
            <a:endParaRPr lang="en-US" sz="2000">
              <a:solidFill>
                <a:srgbClr val="414041"/>
              </a:solidFill>
              <a:latin typeface="Roboto"/>
              <a:ea typeface="Roboto"/>
              <a:cs typeface="Roboto"/>
            </a:endParaRPr>
          </a:p>
          <a:p>
            <a:pPr marL="742950" marR="0" lvl="1" indent="-285750" algn="l" defTabSz="9144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COV will be the default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Logon To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domain.</a:t>
            </a:r>
            <a:endParaRPr lang="en-US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Select or enter the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Remote Machine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name or IP address of the server you are connecting to.</a:t>
            </a:r>
            <a:endParaRPr lang="en-US">
              <a:solidFill>
                <a:srgbClr val="414041"/>
              </a:solidFill>
              <a:latin typeface="Aptos" panose="02110004020202020204"/>
              <a:ea typeface="Roboto"/>
              <a:cs typeface="Roboto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Verify the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CyberArk Remote Access/Alero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is selected.</a:t>
            </a:r>
            <a:endParaRPr lang="en-US">
              <a:solidFill>
                <a:srgbClr val="414041"/>
              </a:solidFill>
              <a:latin typeface="Roboto"/>
              <a:ea typeface="Roboto"/>
              <a:cs typeface="Roboto"/>
            </a:endParaRPr>
          </a:p>
          <a:p>
            <a:pPr marL="742950" marR="0" lvl="1" indent="-285750" algn="l" defTabSz="9144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Click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Connect.</a:t>
            </a:r>
            <a:endParaRPr lang="en-US" i="0" u="none" strike="noStrike" kern="1200" cap="none" spc="0" normalizeH="0" baseline="0" noProof="0">
              <a:ln>
                <a:noFill/>
              </a:ln>
              <a:solidFill>
                <a:srgbClr val="41404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pic>
        <p:nvPicPr>
          <p:cNvPr id="17" name="Picture 16" descr="Screenshot of a remote connection dialog box. It includes fields for typing a connection reason, toggling map local drives, entering a logon ID filled with &quot;COV,&quot;.  Also  a field for typing or selecting a remote machine, and a activated &quot;CyberArk Remote Acces/Alero selection for a secured session.  A Connect button to submit.">
            <a:extLst>
              <a:ext uri="{FF2B5EF4-FFF2-40B4-BE49-F238E27FC236}">
                <a16:creationId xmlns:a16="http://schemas.microsoft.com/office/drawing/2014/main" id="{33C0D286-2913-EE33-B87B-4A5766E35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68075" y="1069181"/>
            <a:ext cx="3675592" cy="471963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131385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CECFD-8386-077C-1690-C2CDE824B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BFE112-24DB-D8D4-8290-4D33AF146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4757"/>
            <a:ext cx="10515600" cy="1325563"/>
          </a:xfrm>
        </p:spPr>
        <p:txBody>
          <a:bodyPr/>
          <a:lstStyle/>
          <a:p>
            <a:r>
              <a:rPr lang="en-US" err="1">
                <a:latin typeface="Roboto"/>
                <a:ea typeface="Roboto"/>
                <a:cs typeface="Roboto"/>
              </a:rPr>
              <a:t>Idira</a:t>
            </a:r>
            <a:r>
              <a:rPr lang="en-US">
                <a:latin typeface="Roboto"/>
                <a:ea typeface="Roboto"/>
                <a:cs typeface="Roboto"/>
              </a:rPr>
              <a:t> WPM: Navigate to WPM </a:t>
            </a:r>
            <a:endParaRPr lang="en-US"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4D1BC1-C6DB-B72B-458E-E800095C56B6}"/>
              </a:ext>
            </a:extLst>
          </p:cNvPr>
          <p:cNvSpPr txBox="1"/>
          <p:nvPr/>
        </p:nvSpPr>
        <p:spPr>
          <a:xfrm>
            <a:off x="838200" y="1499321"/>
            <a:ext cx="11038726" cy="18620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Navigate to WPM using the newly changed Idira side bar.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Click on the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Idira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side bar: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Click on the </a:t>
            </a:r>
            <a:r>
              <a:rPr lang="en-US" sz="2000" b="1">
                <a:solidFill>
                  <a:srgbClr val="414041"/>
                </a:solidFill>
                <a:latin typeface="Roboto"/>
                <a:ea typeface="Roboto"/>
                <a:cs typeface="Roboto"/>
              </a:rPr>
              <a:t>Privilege Cloud</a:t>
            </a:r>
            <a:r>
              <a:rPr lang="en-US" sz="20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 waffle.  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rgbClr val="920075"/>
              </a:buClr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Click on </a:t>
            </a:r>
            <a:r>
              <a:rPr lang="en-US" sz="2000" b="1">
                <a:solidFill>
                  <a:srgbClr val="414041"/>
                </a:solidFill>
                <a:latin typeface="Roboto"/>
                <a:ea typeface="Roboto"/>
                <a:cs typeface="Roboto"/>
              </a:rPr>
              <a:t>Access</a:t>
            </a:r>
            <a:r>
              <a:rPr lang="en-US" sz="20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.</a:t>
            </a:r>
            <a:endParaRPr lang="en-US"/>
          </a:p>
        </p:txBody>
      </p:sp>
      <p:pic>
        <p:nvPicPr>
          <p:cNvPr id="7" name="Picture 6" descr="Screenshot of Idira sidebar showing navigation menu for &quot;Privilege Cloud&quot; with menu options of &quot;Access&quot; and &quot;Services&quot;.">
            <a:extLst>
              <a:ext uri="{FF2B5EF4-FFF2-40B4-BE49-F238E27FC236}">
                <a16:creationId xmlns:a16="http://schemas.microsoft.com/office/drawing/2014/main" id="{94F2F2FC-30F0-61C7-443D-09702439F6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8921" y="3470984"/>
            <a:ext cx="10194158" cy="245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794777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ED637-504A-51D3-2E31-7251F84E4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807DBE-D304-71FF-F0E2-92F45D4BA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1338"/>
            <a:ext cx="10515600" cy="1325563"/>
          </a:xfrm>
        </p:spPr>
        <p:txBody>
          <a:bodyPr/>
          <a:lstStyle/>
          <a:p>
            <a:r>
              <a:rPr lang="en-US">
                <a:latin typeface="Roboto"/>
                <a:ea typeface="Roboto"/>
                <a:cs typeface="Roboto"/>
              </a:rPr>
              <a:t>Change details: Aug. 12 PAM and WPM consolidation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E2267-355F-0EF7-31F2-3C08BC046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05113"/>
            <a:ext cx="5919216" cy="416416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en-US" b="0">
                <a:latin typeface="Roboto"/>
                <a:ea typeface="Roboto"/>
                <a:cs typeface="Roboto"/>
              </a:rPr>
              <a:t>VITA communications sent on July 31. Please inform impacted users.</a:t>
            </a:r>
            <a:endParaRPr lang="en-US"/>
          </a:p>
          <a:p>
            <a:pPr marL="800100" lvl="1" indent="-342900">
              <a:buFont typeface="Arial,Sans-Serif" panose="020B0604020202020204" pitchFamily="34" charset="0"/>
              <a:buChar char="•"/>
            </a:pPr>
            <a:r>
              <a:rPr lang="en-US" sz="2000">
                <a:latin typeface="Roboto"/>
                <a:ea typeface="Roboto"/>
                <a:cs typeface="Roboto"/>
              </a:rPr>
              <a:t>Report</a:t>
            </a:r>
            <a:r>
              <a:rPr lang="en-US" sz="2000" b="0">
                <a:latin typeface="Roboto"/>
                <a:ea typeface="Roboto"/>
                <a:cs typeface="Roboto"/>
              </a:rPr>
              <a:t> of users available via your BRM</a:t>
            </a:r>
            <a:endParaRPr lang="en-US" sz="2000">
              <a:cs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latin typeface="Roboto"/>
                <a:ea typeface="Roboto"/>
                <a:cs typeface="Roboto"/>
              </a:rPr>
              <a:t>Change: </a:t>
            </a:r>
            <a:r>
              <a:rPr lang="en-US" b="0">
                <a:latin typeface="Roboto"/>
                <a:ea typeface="Roboto"/>
                <a:cs typeface="Roboto"/>
              </a:rPr>
              <a:t>CHG0105038, Aug. 12, from 12:30-3:30 a.m.</a:t>
            </a:r>
            <a:endParaRPr lang="en-US">
              <a:cs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latin typeface="Roboto"/>
                <a:ea typeface="Roboto"/>
                <a:cs typeface="Roboto"/>
              </a:rPr>
              <a:t>WPM and PAM access will be unavailable</a:t>
            </a:r>
            <a:r>
              <a:rPr lang="en-US" b="0">
                <a:latin typeface="Roboto"/>
                <a:ea typeface="Roboto"/>
                <a:cs typeface="Roboto"/>
              </a:rPr>
              <a:t>: 12:30-3:30 a.m.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0">
                <a:latin typeface="Roboto"/>
                <a:ea typeface="Roboto"/>
                <a:cs typeface="Roboto"/>
              </a:rPr>
              <a:t>If credentials are needed during the downtime, log in before 12:30 a.m. on Aug</a:t>
            </a:r>
            <a:r>
              <a:rPr lang="en-US" sz="2000">
                <a:latin typeface="Roboto"/>
                <a:ea typeface="Roboto"/>
                <a:cs typeface="Roboto"/>
              </a:rPr>
              <a:t>.</a:t>
            </a:r>
            <a:r>
              <a:rPr lang="en-US" sz="2000" b="0">
                <a:latin typeface="Roboto"/>
                <a:ea typeface="Roboto"/>
                <a:cs typeface="Roboto"/>
              </a:rPr>
              <a:t>12 to retrieve your passwords.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>
                <a:latin typeface="Roboto"/>
                <a:ea typeface="Roboto"/>
                <a:cs typeface="Roboto"/>
              </a:rPr>
              <a:t>A training video is being created to assist users with navigating the new platform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>
              <a:cs typeface="Roboto" panose="02000000000000000000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>
              <a:cs typeface="Roboto" panose="02000000000000000000" pitchFamily="2" charset="0"/>
            </a:endParaRPr>
          </a:p>
          <a:p>
            <a:pPr lvl="1"/>
            <a:endParaRPr lang="en-US">
              <a:cs typeface="Roboto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>
              <a:cs typeface="Roboto" panose="02000000000000000000" pitchFamily="2" charset="0"/>
            </a:endParaRPr>
          </a:p>
        </p:txBody>
      </p:sp>
      <p:pic>
        <p:nvPicPr>
          <p:cNvPr id="2" name="drawing">
            <a:extLst>
              <a:ext uri="{FF2B5EF4-FFF2-40B4-BE49-F238E27FC236}">
                <a16:creationId xmlns:a16="http://schemas.microsoft.com/office/drawing/2014/main" id="{244561CC-F7C3-5289-3783-EE3BC1310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96" y="1920354"/>
            <a:ext cx="3023555" cy="26815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E82730-398B-46C3-F025-1A42AA8DBBAC}"/>
              </a:ext>
            </a:extLst>
          </p:cNvPr>
          <p:cNvSpPr txBox="1"/>
          <p:nvPr/>
        </p:nvSpPr>
        <p:spPr>
          <a:xfrm>
            <a:off x="7333488" y="4736592"/>
            <a:ext cx="331708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New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Idira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Okta tile used for PAM </a:t>
            </a:r>
            <a:r>
              <a:rPr lang="en-US">
                <a:solidFill>
                  <a:srgbClr val="414041"/>
                </a:solidFill>
                <a:latin typeface="Roboto"/>
                <a:ea typeface="Roboto"/>
                <a:cs typeface="Roboto"/>
              </a:rPr>
              <a:t>and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WPM access</a:t>
            </a:r>
            <a:endParaRPr lang="en-US" sz="1800" b="0" i="0" u="none" strike="noStrike" kern="1200" cap="none" spc="0" normalizeH="0" baseline="0" noProof="0">
              <a:ln>
                <a:noFill/>
              </a:ln>
              <a:solidFill>
                <a:srgbClr val="41404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6460524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2DA83-BEC4-DF20-3871-C6992C1DA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7946"/>
            <a:ext cx="12192000" cy="1325563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2002307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761B3A1-5822-059B-FE25-3026EC27E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4864" y="1653701"/>
            <a:ext cx="3942613" cy="2178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A3BC52-521D-EB9D-ECF8-98ABA954B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Announcements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0C48C-0BBF-D878-B58A-A2ADD860E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ISOAG August 2026</a:t>
            </a:r>
          </a:p>
        </p:txBody>
      </p:sp>
    </p:spTree>
    <p:extLst>
      <p:ext uri="{BB962C8B-B14F-4D97-AF65-F5344CB8AC3E}">
        <p14:creationId xmlns:p14="http://schemas.microsoft.com/office/powerpoint/2010/main" val="67920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2563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9"/>
                </a:lnTo>
                <a:lnTo>
                  <a:pt x="2292504" y="582919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9"/>
                </a:lnTo>
                <a:lnTo>
                  <a:pt x="1627909" y="582919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9"/>
                </a:lnTo>
                <a:lnTo>
                  <a:pt x="962925" y="582919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9"/>
                </a:lnTo>
                <a:lnTo>
                  <a:pt x="0" y="582919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7532" y="6075559"/>
            <a:ext cx="5234517" cy="782743"/>
            <a:chOff x="10436297" y="9113337"/>
            <a:chExt cx="7851775" cy="1174115"/>
          </a:xfrm>
        </p:grpSpPr>
        <p:sp>
          <p:nvSpPr>
            <p:cNvPr id="4" name="object 4"/>
            <p:cNvSpPr/>
            <p:nvPr/>
          </p:nvSpPr>
          <p:spPr>
            <a:xfrm>
              <a:off x="10436297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0" y="0"/>
                  </a:moveTo>
                  <a:lnTo>
                    <a:pt x="7851700" y="0"/>
                  </a:lnTo>
                  <a:lnTo>
                    <a:pt x="7851700" y="768965"/>
                  </a:lnTo>
                  <a:lnTo>
                    <a:pt x="766541" y="768965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53293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908652" y="0"/>
                  </a:moveTo>
                  <a:lnTo>
                    <a:pt x="4834705" y="0"/>
                  </a:lnTo>
                  <a:lnTo>
                    <a:pt x="4834705" y="1173662"/>
                  </a:lnTo>
                  <a:lnTo>
                    <a:pt x="0" y="1173662"/>
                  </a:lnTo>
                  <a:lnTo>
                    <a:pt x="908652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847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348408" y="0"/>
                </a:moveTo>
                <a:lnTo>
                  <a:pt x="0" y="0"/>
                </a:lnTo>
                <a:lnTo>
                  <a:pt x="451429" y="582919"/>
                </a:lnTo>
                <a:lnTo>
                  <a:pt x="799837" y="582919"/>
                </a:lnTo>
                <a:lnTo>
                  <a:pt x="348408" y="0"/>
                </a:lnTo>
                <a:close/>
              </a:path>
              <a:path w="3092450" h="582929">
                <a:moveTo>
                  <a:pt x="1013003" y="0"/>
                </a:moveTo>
                <a:lnTo>
                  <a:pt x="664595" y="0"/>
                </a:lnTo>
                <a:lnTo>
                  <a:pt x="1116024" y="582919"/>
                </a:lnTo>
                <a:lnTo>
                  <a:pt x="1464432" y="582919"/>
                </a:lnTo>
                <a:lnTo>
                  <a:pt x="1013003" y="0"/>
                </a:lnTo>
                <a:close/>
              </a:path>
              <a:path w="3092450" h="582929">
                <a:moveTo>
                  <a:pt x="1677600" y="0"/>
                </a:moveTo>
                <a:lnTo>
                  <a:pt x="1329578" y="0"/>
                </a:lnTo>
                <a:lnTo>
                  <a:pt x="1781008" y="582919"/>
                </a:lnTo>
                <a:lnTo>
                  <a:pt x="2129416" y="582919"/>
                </a:lnTo>
                <a:lnTo>
                  <a:pt x="1677600" y="0"/>
                </a:lnTo>
                <a:close/>
              </a:path>
              <a:path w="3092450" h="582929">
                <a:moveTo>
                  <a:pt x="2640912" y="0"/>
                </a:moveTo>
                <a:lnTo>
                  <a:pt x="1993786" y="0"/>
                </a:lnTo>
                <a:lnTo>
                  <a:pt x="2445215" y="582919"/>
                </a:lnTo>
                <a:lnTo>
                  <a:pt x="3092341" y="582919"/>
                </a:lnTo>
                <a:lnTo>
                  <a:pt x="264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075559"/>
            <a:ext cx="5234517" cy="782743"/>
            <a:chOff x="0" y="9113337"/>
            <a:chExt cx="7851775" cy="1174115"/>
          </a:xfrm>
        </p:grpSpPr>
        <p:sp>
          <p:nvSpPr>
            <p:cNvPr id="8" name="object 8"/>
            <p:cNvSpPr/>
            <p:nvPr/>
          </p:nvSpPr>
          <p:spPr>
            <a:xfrm>
              <a:off x="0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7851659" y="0"/>
                  </a:moveTo>
                  <a:lnTo>
                    <a:pt x="0" y="0"/>
                  </a:lnTo>
                  <a:lnTo>
                    <a:pt x="0" y="768965"/>
                  </a:lnTo>
                  <a:lnTo>
                    <a:pt x="7085117" y="768965"/>
                  </a:lnTo>
                  <a:lnTo>
                    <a:pt x="7851659" y="2530"/>
                  </a:lnTo>
                  <a:lnTo>
                    <a:pt x="7851659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3926011" y="0"/>
                  </a:moveTo>
                  <a:lnTo>
                    <a:pt x="0" y="0"/>
                  </a:lnTo>
                  <a:lnTo>
                    <a:pt x="0" y="1173662"/>
                  </a:lnTo>
                  <a:lnTo>
                    <a:pt x="4834663" y="1173662"/>
                  </a:lnTo>
                  <a:lnTo>
                    <a:pt x="3926011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2483623" y="708277"/>
            <a:ext cx="7421880" cy="1096946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z="7067" spc="-380"/>
              <a:t>PROJECT</a:t>
            </a:r>
            <a:r>
              <a:rPr sz="7067" spc="60"/>
              <a:t> </a:t>
            </a:r>
            <a:r>
              <a:rPr sz="7067" spc="-800"/>
              <a:t>BACKGROUND</a:t>
            </a:r>
            <a:endParaRPr sz="7067"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39211" y="1090148"/>
            <a:ext cx="998643" cy="330200"/>
          </a:xfrm>
          <a:custGeom>
            <a:avLst/>
            <a:gdLst/>
            <a:ahLst/>
            <a:cxnLst/>
            <a:rect l="l" t="t" r="r" b="b"/>
            <a:pathLst>
              <a:path w="1497965" h="495300">
                <a:moveTo>
                  <a:pt x="253677" y="495299"/>
                </a:moveTo>
                <a:lnTo>
                  <a:pt x="245640" y="495299"/>
                </a:lnTo>
                <a:lnTo>
                  <a:pt x="0" y="249659"/>
                </a:lnTo>
                <a:lnTo>
                  <a:pt x="249659" y="0"/>
                </a:lnTo>
                <a:lnTo>
                  <a:pt x="499318" y="249659"/>
                </a:lnTo>
                <a:lnTo>
                  <a:pt x="253677" y="495299"/>
                </a:lnTo>
                <a:close/>
              </a:path>
              <a:path w="1497965" h="495300">
                <a:moveTo>
                  <a:pt x="752995" y="495299"/>
                </a:moveTo>
                <a:lnTo>
                  <a:pt x="744959" y="495299"/>
                </a:lnTo>
                <a:lnTo>
                  <a:pt x="499318" y="249659"/>
                </a:lnTo>
                <a:lnTo>
                  <a:pt x="748977" y="0"/>
                </a:lnTo>
                <a:lnTo>
                  <a:pt x="998636" y="249659"/>
                </a:lnTo>
                <a:lnTo>
                  <a:pt x="752995" y="495299"/>
                </a:lnTo>
                <a:close/>
              </a:path>
              <a:path w="1497965" h="495300">
                <a:moveTo>
                  <a:pt x="1252314" y="495299"/>
                </a:moveTo>
                <a:lnTo>
                  <a:pt x="1244277" y="495299"/>
                </a:lnTo>
                <a:lnTo>
                  <a:pt x="998636" y="249659"/>
                </a:lnTo>
                <a:lnTo>
                  <a:pt x="1248295" y="0"/>
                </a:lnTo>
                <a:lnTo>
                  <a:pt x="1497954" y="249659"/>
                </a:lnTo>
                <a:lnTo>
                  <a:pt x="1252314" y="4952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0414" y="1090148"/>
            <a:ext cx="998643" cy="330200"/>
          </a:xfrm>
          <a:custGeom>
            <a:avLst/>
            <a:gdLst/>
            <a:ahLst/>
            <a:cxnLst/>
            <a:rect l="l" t="t" r="r" b="b"/>
            <a:pathLst>
              <a:path w="1497964" h="495300">
                <a:moveTo>
                  <a:pt x="253677" y="495299"/>
                </a:moveTo>
                <a:lnTo>
                  <a:pt x="245640" y="495299"/>
                </a:lnTo>
                <a:lnTo>
                  <a:pt x="0" y="249659"/>
                </a:lnTo>
                <a:lnTo>
                  <a:pt x="249659" y="0"/>
                </a:lnTo>
                <a:lnTo>
                  <a:pt x="499318" y="249659"/>
                </a:lnTo>
                <a:lnTo>
                  <a:pt x="253677" y="495299"/>
                </a:lnTo>
                <a:close/>
              </a:path>
              <a:path w="1497964" h="495300">
                <a:moveTo>
                  <a:pt x="752995" y="495299"/>
                </a:moveTo>
                <a:lnTo>
                  <a:pt x="744959" y="495299"/>
                </a:lnTo>
                <a:lnTo>
                  <a:pt x="499318" y="249659"/>
                </a:lnTo>
                <a:lnTo>
                  <a:pt x="748977" y="0"/>
                </a:lnTo>
                <a:lnTo>
                  <a:pt x="998636" y="249659"/>
                </a:lnTo>
                <a:lnTo>
                  <a:pt x="752995" y="495299"/>
                </a:lnTo>
                <a:close/>
              </a:path>
              <a:path w="1497964" h="495300">
                <a:moveTo>
                  <a:pt x="1252314" y="495299"/>
                </a:moveTo>
                <a:lnTo>
                  <a:pt x="1244277" y="495299"/>
                </a:lnTo>
                <a:lnTo>
                  <a:pt x="998636" y="249659"/>
                </a:lnTo>
                <a:lnTo>
                  <a:pt x="1248295" y="0"/>
                </a:lnTo>
                <a:lnTo>
                  <a:pt x="1497954" y="249659"/>
                </a:lnTo>
                <a:lnTo>
                  <a:pt x="1252314" y="4952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32" y="2387964"/>
            <a:ext cx="69850" cy="69849"/>
          </a:xfrm>
          <a:prstGeom prst="rect">
            <a:avLst/>
          </a:prstGeom>
        </p:spPr>
      </p:pic>
      <p:pic>
        <p:nvPic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32" y="3188064"/>
            <a:ext cx="69850" cy="69849"/>
          </a:xfrm>
          <a:prstGeom prst="rect">
            <a:avLst/>
          </a:prstGeom>
        </p:spPr>
      </p:pic>
      <p:pic>
        <p:nvPic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32" y="3988164"/>
            <a:ext cx="69850" cy="69849"/>
          </a:xfrm>
          <a:prstGeom prst="rect">
            <a:avLst/>
          </a:prstGeom>
        </p:spPr>
      </p:pic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32" y="4788264"/>
            <a:ext cx="69850" cy="6984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806026" y="2257768"/>
            <a:ext cx="10959677" cy="269189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467" marR="3387" defTabSz="609630">
              <a:lnSpc>
                <a:spcPct val="101000"/>
              </a:lnSpc>
              <a:spcBef>
                <a:spcPts val="70"/>
              </a:spcBef>
            </a:pPr>
            <a:r>
              <a:rPr sz="1733" b="1" kern="0" spc="53">
                <a:solidFill>
                  <a:srgbClr val="FFFFFF"/>
                </a:solidFill>
                <a:latin typeface="Tahoma"/>
                <a:cs typeface="Tahoma"/>
              </a:rPr>
              <a:t>DMV</a:t>
            </a:r>
            <a:r>
              <a:rPr sz="1733" b="1" kern="0" spc="-8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67">
                <a:solidFill>
                  <a:srgbClr val="FFFFFF"/>
                </a:solidFill>
                <a:latin typeface="Tahoma"/>
                <a:cs typeface="Tahoma"/>
              </a:rPr>
              <a:t>is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exploring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0">
                <a:solidFill>
                  <a:srgbClr val="FFFFFF"/>
                </a:solidFill>
                <a:latin typeface="Tahoma"/>
                <a:cs typeface="Tahoma"/>
              </a:rPr>
              <a:t>how</a:t>
            </a:r>
            <a:r>
              <a:rPr sz="1733" b="1" kern="0" spc="-2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93">
                <a:solidFill>
                  <a:srgbClr val="FFFFFF"/>
                </a:solidFill>
                <a:latin typeface="Tahoma"/>
                <a:cs typeface="Tahoma"/>
              </a:rPr>
              <a:t>artificial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7">
                <a:solidFill>
                  <a:srgbClr val="FFFFFF"/>
                </a:solidFill>
                <a:latin typeface="Tahoma"/>
                <a:cs typeface="Tahoma"/>
              </a:rPr>
              <a:t>intelligence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can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3">
                <a:solidFill>
                  <a:srgbClr val="FFFFFF"/>
                </a:solidFill>
                <a:latin typeface="Tahoma"/>
                <a:cs typeface="Tahoma"/>
              </a:rPr>
              <a:t>improve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93">
                <a:solidFill>
                  <a:srgbClr val="FFFFFF"/>
                </a:solidFill>
                <a:latin typeface="Tahoma"/>
                <a:cs typeface="Tahoma"/>
              </a:rPr>
              <a:t>productivity</a:t>
            </a:r>
            <a:r>
              <a:rPr sz="1733" b="1" kern="0" spc="-6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3">
                <a:solidFill>
                  <a:srgbClr val="FFFFFF"/>
                </a:solidFill>
                <a:latin typeface="Tahoma"/>
                <a:cs typeface="Tahoma"/>
              </a:rPr>
              <a:t>while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0">
                <a:solidFill>
                  <a:srgbClr val="FFFFFF"/>
                </a:solidFill>
                <a:latin typeface="Tahoma"/>
                <a:cs typeface="Tahoma"/>
              </a:rPr>
              <a:t>ensuring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0">
                <a:solidFill>
                  <a:srgbClr val="FFFFFF"/>
                </a:solidFill>
                <a:latin typeface="Tahoma"/>
                <a:cs typeface="Tahoma"/>
              </a:rPr>
              <a:t>that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70">
                <a:solidFill>
                  <a:srgbClr val="FFFFFF"/>
                </a:solidFill>
                <a:latin typeface="Tahoma"/>
                <a:cs typeface="Tahoma"/>
              </a:rPr>
              <a:t>its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3">
                <a:solidFill>
                  <a:srgbClr val="FFFFFF"/>
                </a:solidFill>
                <a:latin typeface="Tahoma"/>
                <a:cs typeface="Tahoma"/>
              </a:rPr>
              <a:t>use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0">
                <a:solidFill>
                  <a:srgbClr val="FFFFFF"/>
                </a:solidFill>
                <a:latin typeface="Tahoma"/>
                <a:cs typeface="Tahoma"/>
              </a:rPr>
              <a:t>remains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">
                <a:solidFill>
                  <a:srgbClr val="FFFFFF"/>
                </a:solidFill>
                <a:latin typeface="Tahoma"/>
                <a:cs typeface="Tahoma"/>
              </a:rPr>
              <a:t>safe,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responsible,</a:t>
            </a:r>
            <a:r>
              <a:rPr sz="1733" b="1" kern="0" spc="-4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3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1733" b="1" kern="0" spc="-4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43">
                <a:solidFill>
                  <a:srgbClr val="FFFFFF"/>
                </a:solidFill>
                <a:latin typeface="Tahoma"/>
                <a:cs typeface="Tahoma"/>
              </a:rPr>
              <a:t>human-</a:t>
            </a:r>
            <a:r>
              <a:rPr sz="1733" b="1" kern="0" spc="-23">
                <a:solidFill>
                  <a:srgbClr val="FFFFFF"/>
                </a:solidFill>
                <a:latin typeface="Tahoma"/>
                <a:cs typeface="Tahoma"/>
              </a:rPr>
              <a:t>centered.</a:t>
            </a: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defTabSz="609630">
              <a:spcBef>
                <a:spcPts val="7"/>
              </a:spcBef>
            </a:pP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marR="3387" defTabSz="609630">
              <a:lnSpc>
                <a:spcPct val="101000"/>
              </a:lnSpc>
            </a:pPr>
            <a:r>
              <a:rPr sz="1733" b="1" kern="0" spc="-133">
                <a:solidFill>
                  <a:srgbClr val="FFFFFF"/>
                </a:solidFill>
                <a:latin typeface="Tahoma"/>
                <a:cs typeface="Tahoma"/>
              </a:rPr>
              <a:t>Training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3">
                <a:solidFill>
                  <a:srgbClr val="FFFFFF"/>
                </a:solidFill>
                <a:latin typeface="Tahoma"/>
                <a:cs typeface="Tahoma"/>
              </a:rPr>
              <a:t>teams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53">
                <a:solidFill>
                  <a:srgbClr val="FFFFFF"/>
                </a:solidFill>
                <a:latin typeface="Tahoma"/>
                <a:cs typeface="Tahoma"/>
              </a:rPr>
              <a:t>may</a:t>
            </a:r>
            <a:r>
              <a:rPr sz="1733" b="1" kern="0" spc="-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90">
                <a:solidFill>
                  <a:srgbClr val="FFFFFF"/>
                </a:solidFill>
                <a:latin typeface="Tahoma"/>
                <a:cs typeface="Tahoma"/>
              </a:rPr>
              <a:t>benefit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from</a:t>
            </a:r>
            <a:r>
              <a:rPr sz="1733" b="1" kern="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53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3">
                <a:solidFill>
                  <a:srgbClr val="FFFFFF"/>
                </a:solidFill>
                <a:latin typeface="Tahoma"/>
                <a:cs typeface="Tahoma"/>
              </a:rPr>
              <a:t>support,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87">
                <a:solidFill>
                  <a:srgbClr val="FFFFFF"/>
                </a:solidFill>
                <a:latin typeface="Tahoma"/>
                <a:cs typeface="Tahoma"/>
              </a:rPr>
              <a:t>but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unstructured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3">
                <a:solidFill>
                  <a:srgbClr val="FFFFFF"/>
                </a:solidFill>
                <a:latin typeface="Tahoma"/>
                <a:cs typeface="Tahoma"/>
              </a:rPr>
              <a:t>use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0">
                <a:solidFill>
                  <a:srgbClr val="FFFFFF"/>
                </a:solidFill>
                <a:latin typeface="Tahoma"/>
                <a:cs typeface="Tahoma"/>
              </a:rPr>
              <a:t>can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create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7">
                <a:solidFill>
                  <a:srgbClr val="FFFFFF"/>
                </a:solidFill>
                <a:latin typeface="Tahoma"/>
                <a:cs typeface="Tahoma"/>
              </a:rPr>
              <a:t>risks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7">
                <a:solidFill>
                  <a:srgbClr val="FFFFFF"/>
                </a:solidFill>
                <a:latin typeface="Tahoma"/>
                <a:cs typeface="Tahoma"/>
              </a:rPr>
              <a:t>involving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3">
                <a:solidFill>
                  <a:srgbClr val="FFFFFF"/>
                </a:solidFill>
                <a:latin typeface="Tahoma"/>
                <a:cs typeface="Tahoma"/>
              </a:rPr>
              <a:t>accuracy,</a:t>
            </a:r>
            <a:r>
              <a:rPr sz="1733" b="1" kern="0" spc="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33">
                <a:solidFill>
                  <a:srgbClr val="FFFFFF"/>
                </a:solidFill>
                <a:latin typeface="Tahoma"/>
                <a:cs typeface="Tahoma"/>
              </a:rPr>
              <a:t>privacy,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accessibility,</a:t>
            </a:r>
            <a:r>
              <a:rPr sz="1733" b="1" kern="0" spc="-5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3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1733" b="1" kern="0" spc="-5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3">
                <a:solidFill>
                  <a:srgbClr val="FFFFFF"/>
                </a:solidFill>
                <a:latin typeface="Tahoma"/>
                <a:cs typeface="Tahoma"/>
              </a:rPr>
              <a:t>inconsistent</a:t>
            </a:r>
            <a:r>
              <a:rPr sz="1733" b="1" kern="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content.</a:t>
            </a: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defTabSz="609630">
              <a:spcBef>
                <a:spcPts val="7"/>
              </a:spcBef>
            </a:pP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marR="3387" defTabSz="609630">
              <a:lnSpc>
                <a:spcPct val="101000"/>
              </a:lnSpc>
              <a:tabLst>
                <a:tab pos="532580" algn="l"/>
                <a:tab pos="1345843" algn="l"/>
                <a:tab pos="2327602" algn="l"/>
                <a:tab pos="2866110" algn="l"/>
                <a:tab pos="3209450" algn="l"/>
                <a:tab pos="3534587" algn="l"/>
                <a:tab pos="4556141" algn="l"/>
                <a:tab pos="5209800" algn="l"/>
                <a:tab pos="6093341" algn="l"/>
                <a:tab pos="7478981" algn="l"/>
                <a:tab pos="8310449" algn="l"/>
                <a:tab pos="9350630" algn="l"/>
                <a:tab pos="10190143" algn="l"/>
              </a:tabLst>
            </a:pPr>
            <a:r>
              <a:rPr sz="1733" b="1" kern="0" spc="-13">
                <a:solidFill>
                  <a:srgbClr val="FFFFFF"/>
                </a:solidFill>
                <a:latin typeface="Tahoma"/>
                <a:cs typeface="Tahoma"/>
              </a:rPr>
              <a:t>This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project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explored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17">
                <a:solidFill>
                  <a:srgbClr val="FFFFFF"/>
                </a:solidFill>
                <a:latin typeface="Tahoma"/>
                <a:cs typeface="Tahoma"/>
              </a:rPr>
              <a:t>how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17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17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Assistant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could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support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123">
                <a:solidFill>
                  <a:srgbClr val="FFFFFF"/>
                </a:solidFill>
                <a:latin typeface="Tahoma"/>
                <a:cs typeface="Tahoma"/>
              </a:rPr>
              <a:t>trainers—</a:t>
            </a:r>
            <a:r>
              <a:rPr sz="1733" b="1" kern="0" spc="-17">
                <a:solidFill>
                  <a:srgbClr val="FFFFFF"/>
                </a:solidFill>
                <a:latin typeface="Tahoma"/>
                <a:cs typeface="Tahoma"/>
              </a:rPr>
              <a:t>not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replace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136">
                <a:solidFill>
                  <a:srgbClr val="FFFFFF"/>
                </a:solidFill>
                <a:latin typeface="Tahoma"/>
                <a:cs typeface="Tahoma"/>
              </a:rPr>
              <a:t>them—</a:t>
            </a:r>
            <a:r>
              <a:rPr sz="1733" b="1" kern="0" spc="-17">
                <a:solidFill>
                  <a:srgbClr val="FFFFFF"/>
                </a:solidFill>
                <a:latin typeface="Tahoma"/>
                <a:cs typeface="Tahoma"/>
              </a:rPr>
              <a:t>by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guiding</a:t>
            </a:r>
            <a:r>
              <a:rPr sz="1733" b="1" ker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733" b="1" kern="0" spc="-117">
                <a:solidFill>
                  <a:srgbClr val="FFFFFF"/>
                </a:solidFill>
                <a:latin typeface="Tahoma"/>
                <a:cs typeface="Tahoma"/>
              </a:rPr>
              <a:t>training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development</a:t>
            </a:r>
            <a:r>
              <a:rPr sz="1733" b="1" kern="0" spc="-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0">
                <a:solidFill>
                  <a:srgbClr val="FFFFFF"/>
                </a:solidFill>
                <a:latin typeface="Tahoma"/>
                <a:cs typeface="Tahoma"/>
              </a:rPr>
              <a:t>through</a:t>
            </a:r>
            <a:r>
              <a:rPr sz="1733" b="1" kern="0" spc="-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733" b="1" kern="0" spc="-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3">
                <a:solidFill>
                  <a:srgbClr val="FFFFFF"/>
                </a:solidFill>
                <a:latin typeface="Tahoma"/>
                <a:cs typeface="Tahoma"/>
              </a:rPr>
              <a:t>structured</a:t>
            </a:r>
            <a:r>
              <a:rPr sz="1733" b="1" kern="0" spc="-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3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1733" b="1" kern="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0">
                <a:solidFill>
                  <a:srgbClr val="FFFFFF"/>
                </a:solidFill>
                <a:latin typeface="Tahoma"/>
                <a:cs typeface="Tahoma"/>
              </a:rPr>
              <a:t>governed</a:t>
            </a:r>
            <a:r>
              <a:rPr sz="1733" b="1" kern="0" spc="-6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7">
                <a:solidFill>
                  <a:srgbClr val="FFFFFF"/>
                </a:solidFill>
                <a:latin typeface="Tahoma"/>
                <a:cs typeface="Tahoma"/>
              </a:rPr>
              <a:t>process.</a:t>
            </a: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defTabSz="609630">
              <a:spcBef>
                <a:spcPts val="27"/>
              </a:spcBef>
            </a:pP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marL="8467" defTabSz="609630">
              <a:spcBef>
                <a:spcPts val="3"/>
              </a:spcBef>
            </a:pPr>
            <a:r>
              <a:rPr sz="1733" b="1" kern="0" spc="-210">
                <a:solidFill>
                  <a:srgbClr val="FFFFFF"/>
                </a:solidFill>
                <a:latin typeface="Tahoma"/>
                <a:cs typeface="Tahoma"/>
              </a:rPr>
              <a:t>It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7">
                <a:solidFill>
                  <a:srgbClr val="FFFFFF"/>
                </a:solidFill>
                <a:latin typeface="Tahoma"/>
                <a:cs typeface="Tahoma"/>
              </a:rPr>
              <a:t>also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7">
                <a:solidFill>
                  <a:srgbClr val="FFFFFF"/>
                </a:solidFill>
                <a:latin typeface="Tahoma"/>
                <a:cs typeface="Tahoma"/>
              </a:rPr>
              <a:t>supported</a:t>
            </a:r>
            <a:r>
              <a:rPr sz="1733" b="1" kern="0" spc="-5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3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0">
                <a:solidFill>
                  <a:srgbClr val="FFFFFF"/>
                </a:solidFill>
                <a:latin typeface="Tahoma"/>
                <a:cs typeface="Tahoma"/>
              </a:rPr>
              <a:t>agency’s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3">
                <a:solidFill>
                  <a:srgbClr val="FFFFFF"/>
                </a:solidFill>
                <a:latin typeface="Tahoma"/>
                <a:cs typeface="Tahoma"/>
              </a:rPr>
              <a:t>broader</a:t>
            </a:r>
            <a:r>
              <a:rPr sz="1733" b="1" kern="0" spc="-9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3">
                <a:solidFill>
                  <a:srgbClr val="FFFFFF"/>
                </a:solidFill>
                <a:latin typeface="Tahoma"/>
                <a:cs typeface="Tahoma"/>
              </a:rPr>
              <a:t>need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73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sz="1733" b="1" kern="0" spc="-5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3">
                <a:solidFill>
                  <a:srgbClr val="FFFFFF"/>
                </a:solidFill>
                <a:latin typeface="Tahoma"/>
                <a:cs typeface="Tahoma"/>
              </a:rPr>
              <a:t>educate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20">
                <a:solidFill>
                  <a:srgbClr val="FFFFFF"/>
                </a:solidFill>
                <a:latin typeface="Tahoma"/>
                <a:cs typeface="Tahoma"/>
              </a:rPr>
              <a:t>employees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00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sz="1733" b="1" kern="0" spc="-5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10">
                <a:solidFill>
                  <a:srgbClr val="FFFFFF"/>
                </a:solidFill>
                <a:latin typeface="Tahoma"/>
                <a:cs typeface="Tahoma"/>
              </a:rPr>
              <a:t>responsible</a:t>
            </a:r>
            <a:r>
              <a:rPr sz="1733" b="1" kern="0" spc="-11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53">
                <a:solidFill>
                  <a:srgbClr val="FFFFFF"/>
                </a:solidFill>
                <a:latin typeface="Tahoma"/>
                <a:cs typeface="Tahoma"/>
              </a:rPr>
              <a:t>AI</a:t>
            </a:r>
            <a:r>
              <a:rPr sz="1733" b="1" kern="0" spc="-57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33" b="1" kern="0" spc="-13">
                <a:solidFill>
                  <a:srgbClr val="FFFFFF"/>
                </a:solidFill>
                <a:latin typeface="Tahoma"/>
                <a:cs typeface="Tahoma"/>
              </a:rPr>
              <a:t>use.</a:t>
            </a:r>
            <a:endParaRPr sz="1733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>
            <a:extLst>
              <a:ext uri="{FF2B5EF4-FFF2-40B4-BE49-F238E27FC236}">
                <a16:creationId xmlns:a16="http://schemas.microsoft.com/office/drawing/2014/main" id="{9BF64FF5-28E5-F4ED-ADD5-D5124D593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100"/>
            <a:ext cx="10515600" cy="1325563"/>
          </a:xfrm>
        </p:spPr>
        <p:txBody>
          <a:bodyPr/>
          <a:lstStyle/>
          <a:p>
            <a:r>
              <a:rPr lang="en-US"/>
              <a:t>Threat intelligence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02F598F-0AAE-53DF-5125-C27BFD5FB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035"/>
            <a:ext cx="5524500" cy="44819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fontAlgn="base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b="0">
                <a:latin typeface="Roboto"/>
                <a:ea typeface="Roboto"/>
                <a:cs typeface="Roboto"/>
              </a:rPr>
              <a:t>VITA is building out a cyber threat intelligence program. Let us know how the outputs from that program would be most helpful to your agency. Email </a:t>
            </a:r>
            <a:r>
              <a:rPr lang="en-US" sz="1800" b="0" u="sng">
                <a:latin typeface="Roboto"/>
                <a:ea typeface="Roboto"/>
                <a:cs typeface="Roboto"/>
                <a:hlinkClick r:id="rId3"/>
              </a:rPr>
              <a:t>jared.karnes@vita.virginia.gov</a:t>
            </a:r>
            <a:r>
              <a:rPr lang="en-US" sz="1800" b="0">
                <a:latin typeface="Roboto"/>
                <a:ea typeface="Roboto"/>
                <a:cs typeface="Roboto"/>
              </a:rPr>
              <a:t>​</a:t>
            </a:r>
          </a:p>
          <a:p>
            <a:pPr marL="285750" indent="-285750" fontAlgn="base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b="0">
                <a:latin typeface="Roboto"/>
                <a:ea typeface="Roboto"/>
                <a:cs typeface="Roboto"/>
              </a:rPr>
              <a:t>You may receive threat intelligence advisories about specific vulnerabilities or campaigns that VITA is tracking within agency environments.​</a:t>
            </a:r>
          </a:p>
          <a:p>
            <a:pPr marL="285750" indent="-285750" fontAlgn="base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b="0">
                <a:latin typeface="Roboto"/>
                <a:ea typeface="Roboto"/>
                <a:cs typeface="Roboto"/>
              </a:rPr>
              <a:t>The risks we currently prioritize are vulnerabilities and exploit chains that lead to initial access, data disclosure and remote code execution (particularly ransomware).​</a:t>
            </a:r>
          </a:p>
          <a:p>
            <a:pPr marL="285750" indent="-285750" fontAlgn="base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b="0">
                <a:latin typeface="Roboto"/>
                <a:ea typeface="Roboto"/>
                <a:cs typeface="Roboto"/>
              </a:rPr>
              <a:t>If you need targeted research and reporting about a specific software exploit, threat actor, etc. we may be able to help.</a:t>
            </a: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endParaRPr lang="en-US" sz="1800"/>
          </a:p>
        </p:txBody>
      </p:sp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F269F81E-F19C-AE6D-C347-F1AEE1AD0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"/>
          <a:stretch>
            <a:fillRect/>
          </a:stretch>
        </p:blipFill>
        <p:spPr>
          <a:xfrm>
            <a:off x="7227021" y="1897921"/>
            <a:ext cx="4126779" cy="3062158"/>
          </a:xfrm>
          <a:prstGeom prst="roundRect">
            <a:avLst>
              <a:gd name="adj" fmla="val 6110"/>
            </a:avLst>
          </a:prstGeom>
        </p:spPr>
      </p:pic>
    </p:spTree>
    <p:extLst>
      <p:ext uri="{BB962C8B-B14F-4D97-AF65-F5344CB8AC3E}">
        <p14:creationId xmlns:p14="http://schemas.microsoft.com/office/powerpoint/2010/main" val="14400278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391AC9EB-E16D-7574-9B15-1766EA79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6" y="206100"/>
            <a:ext cx="11114314" cy="1325563"/>
          </a:xfrm>
        </p:spPr>
        <p:txBody>
          <a:bodyPr/>
          <a:lstStyle/>
          <a:p>
            <a:r>
              <a:rPr lang="en-US">
                <a:latin typeface="Roboto"/>
                <a:ea typeface="Roboto"/>
                <a:cs typeface="Roboto"/>
              </a:rPr>
              <a:t>Top five vulnerabilities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124DFD-B360-0F81-9CEE-1B0B3A76A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507" y="1659371"/>
            <a:ext cx="5759881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Roboto"/>
                <a:ea typeface="Roboto"/>
                <a:cs typeface="Roboto"/>
              </a:rPr>
              <a:t>For August, the key vulnerabilities are: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>
                <a:latin typeface="Roboto"/>
                <a:ea typeface="Roboto"/>
                <a:cs typeface="Roboto"/>
              </a:rPr>
              <a:t>Security update for Microsoft .NET Core (March 2026)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>
                <a:latin typeface="Roboto"/>
                <a:ea typeface="Roboto"/>
                <a:cs typeface="Roboto"/>
              </a:rPr>
              <a:t>Windows </a:t>
            </a:r>
            <a:r>
              <a:rPr lang="en-US" b="0" err="1">
                <a:latin typeface="Roboto"/>
                <a:ea typeface="Roboto"/>
                <a:cs typeface="Roboto"/>
              </a:rPr>
              <a:t>PrintNightmare</a:t>
            </a:r>
            <a:r>
              <a:rPr lang="en-US" b="0">
                <a:latin typeface="Roboto"/>
                <a:ea typeface="Roboto"/>
                <a:cs typeface="Roboto"/>
              </a:rPr>
              <a:t> Registry Exposure CVE-2021-34527 OOB Security Update RCE (July 2021)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 err="1">
                <a:latin typeface="Roboto"/>
                <a:ea typeface="Roboto"/>
                <a:cs typeface="Roboto"/>
              </a:rPr>
              <a:t>SigPlus</a:t>
            </a:r>
            <a:r>
              <a:rPr lang="en-US" b="0">
                <a:latin typeface="Roboto"/>
                <a:ea typeface="Roboto"/>
                <a:cs typeface="Roboto"/>
              </a:rPr>
              <a:t> Pro ActiveX Control </a:t>
            </a:r>
            <a:r>
              <a:rPr lang="en-US" b="0" err="1">
                <a:latin typeface="Roboto"/>
                <a:ea typeface="Roboto"/>
                <a:cs typeface="Roboto"/>
              </a:rPr>
              <a:t>LCDWriteString</a:t>
            </a:r>
            <a:r>
              <a:rPr lang="en-US" b="0">
                <a:latin typeface="Roboto"/>
                <a:ea typeface="Roboto"/>
                <a:cs typeface="Roboto"/>
              </a:rPr>
              <a:t>() Method </a:t>
            </a:r>
            <a:r>
              <a:rPr lang="en-US" b="0" err="1">
                <a:latin typeface="Roboto"/>
                <a:ea typeface="Roboto"/>
                <a:cs typeface="Roboto"/>
              </a:rPr>
              <a:t>HexString</a:t>
            </a:r>
            <a:r>
              <a:rPr lang="en-US" b="0">
                <a:latin typeface="Roboto"/>
                <a:ea typeface="Roboto"/>
                <a:cs typeface="Roboto"/>
              </a:rPr>
              <a:t> Parameter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/>
              <a:t>Notepad++ &lt; 8.9.6.1 Multiple Vulnerabilities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0">
                <a:latin typeface="Roboto"/>
                <a:ea typeface="Roboto"/>
                <a:cs typeface="Roboto"/>
              </a:rPr>
              <a:t>Adobe Acrobat &lt; 10.1/9.4.5/8.3 multiple vulnerabilities </a:t>
            </a:r>
          </a:p>
        </p:txBody>
      </p:sp>
    </p:spTree>
    <p:extLst>
      <p:ext uri="{BB962C8B-B14F-4D97-AF65-F5344CB8AC3E}">
        <p14:creationId xmlns:p14="http://schemas.microsoft.com/office/powerpoint/2010/main" val="32080229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3558A07-E2A7-E7AC-E685-1AFB11A33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1365"/>
            <a:ext cx="10515600" cy="676275"/>
          </a:xfrm>
        </p:spPr>
        <p:txBody>
          <a:bodyPr/>
          <a:lstStyle/>
          <a:p>
            <a:r>
              <a:rPr lang="en-US"/>
              <a:t>Device User Token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BA02C9A-DD5B-373D-F680-142DE4F58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7876" y="1177640"/>
            <a:ext cx="4943712" cy="299258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b="1"/>
              <a:t>3 failures of Phishing Security Awareness (The wolf blew the brick house down)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Don’t click on links or attachments that seem odd even if they come from a COV agency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Long-term fix for Device Tokens is coming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UPDATE!!!!! - </a:t>
            </a:r>
            <a:r>
              <a:rPr lang="en-US" sz="2400"/>
              <a:t>The Microsoft Risky Users Conditional Access Policy</a:t>
            </a:r>
          </a:p>
          <a:p>
            <a:endParaRPr lang="en-US" sz="2400" b="1">
              <a:solidFill>
                <a:schemeClr val="accent1"/>
              </a:solidFill>
            </a:endParaRPr>
          </a:p>
        </p:txBody>
      </p:sp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383BCB54-B185-2543-3C47-2A1390B95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4590" y="2451940"/>
            <a:ext cx="3099661" cy="1703599"/>
          </a:xfrm>
          <a:prstGeom prst="rect">
            <a:avLst/>
          </a:prstGeom>
        </p:spPr>
      </p:pic>
      <p:pic>
        <p:nvPicPr>
          <p:cNvPr id="2" name="Picture Placeholder 7" descr="What Is a Token? Understanding Tokens in Crypto &amp; Tech">
            <a:extLst>
              <a:ext uri="{FF2B5EF4-FFF2-40B4-BE49-F238E27FC236}">
                <a16:creationId xmlns:a16="http://schemas.microsoft.com/office/drawing/2014/main" id="{0283A8FE-9E1A-C6CC-C11D-BDA52D3CD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8773" b="8773"/>
          <a:stretch>
            <a:fillRect/>
          </a:stretch>
        </p:blipFill>
        <p:spPr>
          <a:xfrm>
            <a:off x="1464589" y="2466623"/>
            <a:ext cx="3099661" cy="170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892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853225-F697-8416-2545-91490AF82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8" y="99535"/>
            <a:ext cx="10515600" cy="1325563"/>
          </a:xfrm>
        </p:spPr>
        <p:txBody>
          <a:bodyPr/>
          <a:lstStyle/>
          <a:p>
            <a:r>
              <a:rPr lang="en-US" dirty="0"/>
              <a:t>Comprehensive Cybersecurity 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B320A-8007-293D-3D73-C3139F547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9273" y="1523205"/>
            <a:ext cx="10515599" cy="435133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When: August 31-September 3 (starting at 8 am)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Where: Virginia Public Safety Training Center</a:t>
            </a:r>
          </a:p>
          <a:p>
            <a:pPr lvl="1"/>
            <a:r>
              <a:rPr lang="en-US" sz="2000" dirty="0"/>
              <a:t>Smyth Hall, Room 419</a:t>
            </a:r>
          </a:p>
          <a:p>
            <a:pPr lvl="1"/>
            <a:r>
              <a:rPr lang="en-US" sz="2000" dirty="0"/>
              <a:t>7093 Broad Neck Rd</a:t>
            </a:r>
          </a:p>
          <a:p>
            <a:pPr lvl="1"/>
            <a:r>
              <a:rPr lang="en-US" sz="2000" dirty="0"/>
              <a:t>Hanover, VA 23069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For information on how to register contact:</a:t>
            </a:r>
          </a:p>
          <a:p>
            <a:pPr lvl="1"/>
            <a:r>
              <a:rPr lang="en-US" dirty="0">
                <a:hlinkClick r:id="rId2"/>
              </a:rPr>
              <a:t>cdi@cji.edu </a:t>
            </a:r>
            <a:endParaRPr lang="en-US" dirty="0"/>
          </a:p>
        </p:txBody>
      </p:sp>
      <p:graphicFrame>
        <p:nvGraphicFramePr>
          <p:cNvPr id="6" name="Object 5" descr="Screenshot of the PDF information sheet for the NCPC training course.">
            <a:extLst>
              <a:ext uri="{FF2B5EF4-FFF2-40B4-BE49-F238E27FC236}">
                <a16:creationId xmlns:a16="http://schemas.microsoft.com/office/drawing/2014/main" id="{B8E49DF0-4210-7B88-7165-850D1BEB8F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2037704"/>
              </p:ext>
            </p:extLst>
          </p:nvPr>
        </p:nvGraphicFramePr>
        <p:xfrm>
          <a:off x="7558349" y="904240"/>
          <a:ext cx="4074377" cy="5272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3886052" imgH="5029200" progId="Acrobat.Document.DC">
                  <p:embed/>
                </p:oleObj>
              </mc:Choice>
              <mc:Fallback>
                <p:oleObj name="Acrobat Document" r:id="rId3" imgW="3886052" imgH="5029200" progId="Acrobat.Document.DC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8E49DF0-4210-7B88-7165-850D1BEB8F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8349" y="904240"/>
                        <a:ext cx="4074377" cy="52727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430826-E242-8883-46D2-AC3C64AC8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018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BC284-2760-4E8F-37CD-3C6A420C8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354F6EC-D489-9486-BDC2-56B060DD9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1365"/>
            <a:ext cx="10515600" cy="676275"/>
          </a:xfrm>
        </p:spPr>
        <p:txBody>
          <a:bodyPr/>
          <a:lstStyle/>
          <a:p>
            <a:r>
              <a:rPr lang="en-US"/>
              <a:t>AITR meeting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2703377-E154-D8CC-12E0-BA1EB73CB0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5491" y="1807448"/>
            <a:ext cx="4943712" cy="299258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Did you miss it?</a:t>
            </a:r>
          </a:p>
          <a:p>
            <a:endParaRPr lang="en-US" sz="2400" b="1">
              <a:solidFill>
                <a:schemeClr val="accent1"/>
              </a:solidFill>
            </a:endParaRPr>
          </a:p>
          <a:p>
            <a:pPr fontAlgn="base"/>
            <a:r>
              <a:rPr lang="en-US" sz="2400">
                <a:latin typeface="Roboto"/>
                <a:ea typeface="Roboto"/>
                <a:cs typeface="Roboto"/>
              </a:rPr>
              <a:t>Past meeting recordings, other videos and training courses are available on the </a:t>
            </a:r>
            <a:r>
              <a:rPr lang="en-US" sz="2400" u="sng">
                <a:latin typeface="Roboto"/>
                <a:ea typeface="Roboto"/>
                <a:cs typeface="Roboto"/>
                <a:hlinkClick r:id="rId2"/>
              </a:rPr>
              <a:t>VITA Connections website</a:t>
            </a:r>
            <a:r>
              <a:rPr lang="en-US" sz="2400">
                <a:latin typeface="Roboto"/>
                <a:ea typeface="Roboto"/>
                <a:cs typeface="Roboto"/>
              </a:rPr>
              <a:t>​.</a:t>
            </a:r>
          </a:p>
          <a:p>
            <a:pPr fontAlgn="base"/>
            <a:endParaRPr lang="en-US"/>
          </a:p>
          <a:p>
            <a:pPr fontAlgn="base"/>
            <a:r>
              <a:rPr lang="en-US" sz="2400" b="1">
                <a:solidFill>
                  <a:schemeClr val="accent3"/>
                </a:solidFill>
                <a:latin typeface="Roboto"/>
                <a:ea typeface="Roboto"/>
                <a:cs typeface="Roboto"/>
              </a:rPr>
              <a:t>Next AITR meeting is </a:t>
            </a:r>
            <a:br>
              <a:rPr lang="en-US" sz="2400" b="1">
                <a:solidFill>
                  <a:schemeClr val="accent3"/>
                </a:solidFill>
                <a:latin typeface="Roboto"/>
                <a:ea typeface="Roboto"/>
                <a:cs typeface="Roboto"/>
              </a:rPr>
            </a:br>
            <a:r>
              <a:rPr lang="en-US" sz="2400" b="1">
                <a:solidFill>
                  <a:schemeClr val="accent3"/>
                </a:solidFill>
                <a:latin typeface="Roboto"/>
                <a:ea typeface="Roboto"/>
                <a:cs typeface="Roboto"/>
              </a:rPr>
              <a:t>Wednesday, Sept. 9, at 9 a.m.</a:t>
            </a:r>
          </a:p>
          <a:p>
            <a:pPr fontAlgn="base"/>
            <a:r>
              <a:rPr lang="en-US"/>
              <a:t>​</a:t>
            </a:r>
          </a:p>
          <a:p>
            <a:endParaRPr lang="en-US" sz="2400" b="1">
              <a:solidFill>
                <a:schemeClr val="accent1"/>
              </a:solidFill>
            </a:endParaRPr>
          </a:p>
        </p:txBody>
      </p:sp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90996261-55FA-FBAD-FEB4-B904CFE24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4590" y="2451940"/>
            <a:ext cx="3099661" cy="170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494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9EE029E3-6645-1F55-A70A-1C7638F8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097" y="3181478"/>
            <a:ext cx="5743903" cy="1302440"/>
          </a:xfrm>
        </p:spPr>
        <p:txBody>
          <a:bodyPr/>
          <a:lstStyle/>
          <a:p>
            <a:r>
              <a:rPr lang="en-US"/>
              <a:t>Upcoming events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B5A8809-F3E4-F81B-8E66-DB25575C9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1009" y="1653701"/>
            <a:ext cx="3942613" cy="2178997"/>
          </a:xfrm>
          <a:prstGeom prst="rect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820708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9B71F7D-5BE4-931C-C55F-B944D20AA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100"/>
            <a:ext cx="10515600" cy="1325563"/>
          </a:xfrm>
        </p:spPr>
        <p:txBody>
          <a:bodyPr/>
          <a:lstStyle/>
          <a:p>
            <a:r>
              <a:rPr lang="en-US"/>
              <a:t>Upcoming governance office hours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E72E3C-A5DA-8623-66AE-15F25E325A8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1603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Tx/>
              <a:buNone/>
              <a:defRPr sz="20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Tx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Governance office hours</a:t>
            </a:r>
            <a:endParaRPr lang="en-US" dirty="0"/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Dedicated</a:t>
            </a:r>
            <a:r>
              <a:rPr lang="en-US" sz="2000" b="0" dirty="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 space for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agency</a:t>
            </a:r>
            <a:r>
              <a:rPr lang="en-US" sz="2000" b="0" dirty="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 ISOs and teams to bring their questions, concerns or ideas</a:t>
            </a:r>
            <a:endParaRPr lang="en-US" sz="2000" dirty="0">
              <a:solidFill>
                <a:schemeClr val="bg2">
                  <a:lumMod val="10000"/>
                </a:schemeClr>
              </a:solidFill>
              <a:cs typeface="Roboto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b="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August agenda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000" b="0" dirty="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Campaign creations and enrollment/SSP discussion</a:t>
            </a:r>
            <a:endParaRPr lang="en-US" sz="2000" dirty="0">
              <a:solidFill>
                <a:schemeClr val="bg2">
                  <a:lumMod val="10000"/>
                </a:schemeClr>
              </a:solidFill>
              <a:cs typeface="Roboto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EF91E16-A5ED-D250-78CA-602670644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48332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Next sessions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000" b="1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Aug. 12, 2026 </a:t>
            </a:r>
          </a:p>
          <a:p>
            <a:pPr marL="1485900" lvl="2" indent="-342900">
              <a:buFont typeface="Wingdings" pitchFamily="2" charset="2"/>
              <a:buChar char="§"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Microsoft Teams</a:t>
            </a:r>
            <a:endParaRPr lang="en-US">
              <a:solidFill>
                <a:schemeClr val="bg2">
                  <a:lumMod val="10000"/>
                </a:schemeClr>
              </a:solidFill>
              <a:cs typeface="Roboto" panose="02000000000000000000" pitchFamily="2" charset="0"/>
            </a:endParaRPr>
          </a:p>
          <a:p>
            <a:pPr marL="1485900" lvl="2" indent="-342900"/>
            <a:r>
              <a:rPr lang="en-US" sz="200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register for the meeting</a:t>
            </a:r>
            <a:endParaRPr lang="en-US" sz="2000">
              <a:solidFill>
                <a:schemeClr val="bg2">
                  <a:lumMod val="10000"/>
                </a:schemeClr>
              </a:solidFill>
              <a:latin typeface="Roboto"/>
              <a:ea typeface="Roboto"/>
              <a:cs typeface="Roboto"/>
            </a:endParaRP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000" b="1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Sept. 9, 2026 </a:t>
            </a:r>
          </a:p>
          <a:p>
            <a:pPr marL="1485900" lvl="2" indent="-342900">
              <a:buFont typeface="Wingdings" pitchFamily="2" charset="2"/>
              <a:buChar char="§"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</a:rPr>
              <a:t>In-person</a:t>
            </a:r>
            <a:endParaRPr lang="en-US">
              <a:solidFill>
                <a:schemeClr val="bg2">
                  <a:lumMod val="10000"/>
                </a:schemeClr>
              </a:solidFill>
              <a:cs typeface="Roboto" panose="02000000000000000000" pitchFamily="2" charset="0"/>
            </a:endParaRPr>
          </a:p>
          <a:p>
            <a:pPr marL="1485900" lvl="2" indent="-342900"/>
            <a:r>
              <a:rPr lang="en-US" sz="2000">
                <a:solidFill>
                  <a:schemeClr val="bg2">
                    <a:lumMod val="10000"/>
                  </a:schemeClr>
                </a:solidFill>
                <a:latin typeface="Roboto"/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register for the meeting</a:t>
            </a:r>
            <a:endParaRPr lang="en-US" sz="2000">
              <a:solidFill>
                <a:schemeClr val="bg2">
                  <a:lumMod val="10000"/>
                </a:schemeClr>
              </a:solidFill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94477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5A7BB2-216C-F57C-E93E-18F2B9F37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05A70"/>
                </a:solidFill>
                <a:latin typeface="Roboto"/>
                <a:ea typeface="Roboto"/>
                <a:cs typeface="Roboto"/>
              </a:rPr>
              <a:t>Security products and service office hours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021306-D826-30CB-D142-1C32A5408534}"/>
              </a:ext>
            </a:extLst>
          </p:cNvPr>
          <p:cNvSpPr txBox="1"/>
          <p:nvPr/>
        </p:nvSpPr>
        <p:spPr>
          <a:xfrm>
            <a:off x="951470" y="1112105"/>
            <a:ext cx="839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Security products and services office hours – schedule for August</a:t>
            </a:r>
            <a:endParaRPr lang="en-US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23C12E-7994-C83A-A195-6A7E809C2B4E}"/>
              </a:ext>
            </a:extLst>
          </p:cNvPr>
          <p:cNvSpPr txBox="1"/>
          <p:nvPr/>
        </p:nvSpPr>
        <p:spPr>
          <a:xfrm>
            <a:off x="1791730" y="1470448"/>
            <a:ext cx="4003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August 12</a:t>
            </a:r>
            <a:b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2:00 – 3:00 p.m.</a:t>
            </a:r>
          </a:p>
          <a:p>
            <a:pPr lvl="0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Join Link:</a:t>
            </a: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 </a:t>
            </a: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VITA Connections/Event</a:t>
            </a:r>
            <a:endParaRPr lang="en-US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B14878-0C2D-85CB-7D85-7339D1EF9A5D}"/>
              </a:ext>
            </a:extLst>
          </p:cNvPr>
          <p:cNvSpPr txBox="1"/>
          <p:nvPr/>
        </p:nvSpPr>
        <p:spPr>
          <a:xfrm>
            <a:off x="6096000" y="1470448"/>
            <a:ext cx="4003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August 26</a:t>
            </a:r>
            <a:b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2:00 – 3:00 p.m.</a:t>
            </a:r>
          </a:p>
          <a:p>
            <a:pPr lvl="0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Join Link: </a:t>
            </a: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VITA Connections/Events</a:t>
            </a:r>
            <a:endParaRPr lang="en-US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AA534F-F2F8-FEC6-59BA-36584089198A}"/>
              </a:ext>
            </a:extLst>
          </p:cNvPr>
          <p:cNvSpPr txBox="1"/>
          <p:nvPr/>
        </p:nvSpPr>
        <p:spPr>
          <a:xfrm>
            <a:off x="416892" y="2506359"/>
            <a:ext cx="1135821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00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Sample Agenda</a:t>
            </a:r>
            <a:endParaRPr lang="en-US" b="1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ctr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Welcome &amp; Housekeeping</a:t>
            </a:r>
            <a:endParaRPr lang="en-US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ctr">
              <a:defRPr/>
            </a:pP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Introductions, recording notice, agenda overview </a:t>
            </a:r>
          </a:p>
          <a:p>
            <a:pPr lvl="0" algn="ctr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Updates</a:t>
            </a:r>
            <a:endParaRPr lang="en-US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ctr">
              <a:defRPr/>
            </a:pP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Latest announcements &amp; milestones </a:t>
            </a:r>
          </a:p>
          <a:p>
            <a:pPr lvl="0" algn="ctr">
              <a:defRPr/>
            </a:pP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     Update from Threat Management Team (1st Session)</a:t>
            </a:r>
          </a:p>
          <a:p>
            <a:pPr lvl="0" algn="ctr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Action Item Review</a:t>
            </a:r>
            <a:endParaRPr lang="en-US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ctr">
              <a:defRPr/>
            </a:pP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Recap prior items, owners, and status </a:t>
            </a:r>
          </a:p>
          <a:p>
            <a:pPr lvl="0" algn="ctr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Open Q&amp;A / Issue Review</a:t>
            </a:r>
            <a:endParaRPr lang="en-US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ctr">
              <a:defRPr/>
            </a:pP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Live questions and issue discussion </a:t>
            </a:r>
          </a:p>
          <a:p>
            <a:pPr lvl="0" algn="ctr">
              <a:defRPr/>
            </a:pP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Follow-ups scheduled as needed </a:t>
            </a:r>
          </a:p>
          <a:p>
            <a:pPr lvl="0" algn="ctr">
              <a:defRPr/>
            </a:pPr>
            <a:r>
              <a:rPr lang="en-US" b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Wrap-Up &amp; Next Steps</a:t>
            </a:r>
            <a:endParaRPr lang="en-US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ctr">
              <a:defRPr/>
            </a:pPr>
            <a:r>
              <a:rPr lang="en-US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takeaways and next session preview</a:t>
            </a:r>
          </a:p>
          <a:p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8419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F07E7CF-56DD-44F6-1E66-C713CEC0933F}"/>
              </a:ext>
            </a:extLst>
          </p:cNvPr>
          <p:cNvSpPr txBox="1"/>
          <p:nvPr/>
        </p:nvSpPr>
        <p:spPr>
          <a:xfrm>
            <a:off x="1233377" y="2502482"/>
            <a:ext cx="984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Commonwealth of Virginia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7B75968-143A-E7D3-C20D-C554E4A89D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33377" y="3078392"/>
            <a:ext cx="9845749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77"/>
                <a:ea typeface="Roboto Light" panose="02000000000000000000" pitchFamily="2" charset="0"/>
                <a:cs typeface="Rajdhani" panose="02000000000000000000" pitchFamily="2" charset="77"/>
              </a:rPr>
              <a:t>Information Security Conference 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90B4D4-7E3D-9069-79EB-14D1C3D0947B}"/>
              </a:ext>
            </a:extLst>
          </p:cNvPr>
          <p:cNvSpPr txBox="1"/>
          <p:nvPr/>
        </p:nvSpPr>
        <p:spPr>
          <a:xfrm>
            <a:off x="1233377" y="3746024"/>
            <a:ext cx="9785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91D8AE"/>
                </a:solidFill>
                <a:effectLst/>
                <a:uLnTx/>
                <a:uFillTx/>
                <a:latin typeface="Rajdhani" panose="02000000000000000000" pitchFamily="2" charset="77"/>
                <a:ea typeface="Roboto Light" panose="02000000000000000000" pitchFamily="2" charset="0"/>
                <a:cs typeface="Rajdhani" panose="02000000000000000000" pitchFamily="2" charset="77"/>
              </a:rPr>
              <a:t>The Quantum Mirror: Reflecting on Security in a Multiverse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2B368C-20D6-0DF3-9F53-52DE59E013A0}"/>
              </a:ext>
            </a:extLst>
          </p:cNvPr>
          <p:cNvSpPr txBox="1"/>
          <p:nvPr/>
        </p:nvSpPr>
        <p:spPr>
          <a:xfrm>
            <a:off x="1233377" y="4632158"/>
            <a:ext cx="29097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>
                <a:ln>
                  <a:noFill/>
                </a:ln>
                <a:solidFill>
                  <a:srgbClr val="91D8AE"/>
                </a:solidFill>
                <a:effectLst/>
                <a:uLnTx/>
                <a:uFillTx/>
                <a:latin typeface="Rajdhani" panose="02000000000000000000" pitchFamily="2" charset="77"/>
                <a:ea typeface="Roboto Light" panose="02000000000000000000" pitchFamily="2" charset="0"/>
                <a:cs typeface="Rajdhani" panose="02000000000000000000" pitchFamily="2" charset="77"/>
              </a:rPr>
              <a:t>Aug. 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364A8D-1DD3-812D-91BC-EB86BF623A1A}"/>
              </a:ext>
            </a:extLst>
          </p:cNvPr>
          <p:cNvSpPr txBox="1"/>
          <p:nvPr/>
        </p:nvSpPr>
        <p:spPr>
          <a:xfrm>
            <a:off x="3082449" y="4659734"/>
            <a:ext cx="4516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77"/>
                <a:ea typeface="Roboto Light" panose="02000000000000000000" pitchFamily="2" charset="0"/>
                <a:cs typeface="Rajdhani" panose="02000000000000000000" pitchFamily="2" charset="77"/>
              </a:rPr>
              <a:t>The Westin Richmond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77"/>
                <a:ea typeface="Roboto Light" panose="02000000000000000000" pitchFamily="2" charset="0"/>
                <a:cs typeface="Rajdhani" panose="02000000000000000000" pitchFamily="2" charset="77"/>
              </a:rPr>
              <a:t>Henrico, VA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220D5ED-59C1-EAF9-917D-17056B1BE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082450" y="4690511"/>
            <a:ext cx="0" cy="6463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CC35B93-C132-149B-9315-2FC8FAFFD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069" y="5051583"/>
            <a:ext cx="4550554" cy="2852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AAF033B-21EC-1AAE-9FF4-F82B55F7D2D8}"/>
              </a:ext>
            </a:extLst>
          </p:cNvPr>
          <p:cNvSpPr txBox="1"/>
          <p:nvPr/>
        </p:nvSpPr>
        <p:spPr>
          <a:xfrm>
            <a:off x="842630" y="5915201"/>
            <a:ext cx="1050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Learn more at: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  <a:hlinkClick r:id="rId4"/>
              </a:rPr>
              <a:t>vita.virginia.gov/</a:t>
            </a:r>
            <a:r>
              <a:rPr kumimoji="0" lang="en-US" sz="4000" b="0" i="0" u="none" strike="noStrike" kern="1200" cap="none" spc="0" normalizeH="0" baseline="0" noProof="0" err="1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  <a:hlinkClick r:id="rId4"/>
              </a:rPr>
              <a:t>isc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5E6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699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B9C41E82-CB33-0CFD-FDF3-BF710CA7B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345" y="316937"/>
            <a:ext cx="5271655" cy="1325563"/>
          </a:xfrm>
        </p:spPr>
        <p:txBody>
          <a:bodyPr/>
          <a:lstStyle/>
          <a:p>
            <a:r>
              <a:rPr lang="en-US" spc="50"/>
              <a:t>Service tower SOC report review sessions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237BAC8-A6CC-EFFA-0483-E373F8583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9079"/>
            <a:ext cx="5859162" cy="2510848"/>
          </a:xfrm>
        </p:spPr>
        <p:txBody>
          <a:bodyPr/>
          <a:lstStyle/>
          <a:p>
            <a:pPr fontAlgn="base"/>
            <a:r>
              <a:rPr lang="en-US" sz="2400" spc="50"/>
              <a:t>The upcoming SOC review session is September 10, 2026, and will be held remotely.​</a:t>
            </a:r>
          </a:p>
          <a:p>
            <a:pPr fontAlgn="base"/>
            <a:r>
              <a:rPr lang="en-US" b="0" spc="50"/>
              <a:t>​</a:t>
            </a:r>
          </a:p>
          <a:p>
            <a:r>
              <a:rPr lang="en-US" b="0" spc="50"/>
              <a:t>To register for this meeting, please click on this link: </a:t>
            </a:r>
            <a:r>
              <a:rPr lang="en-US" b="0" u="sng" spc="5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https://covaconf.webex.com/weblink/register/r2604666a649aad5afc562998707df6c0</a:t>
            </a:r>
            <a:r>
              <a:rPr lang="en-US" b="0" spc="50"/>
              <a:t>​</a:t>
            </a:r>
            <a:endParaRPr lang="en-US" spc="50"/>
          </a:p>
        </p:txBody>
      </p:sp>
    </p:spTree>
    <p:extLst>
      <p:ext uri="{BB962C8B-B14F-4D97-AF65-F5344CB8AC3E}">
        <p14:creationId xmlns:p14="http://schemas.microsoft.com/office/powerpoint/2010/main" val="1334612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6573097" cy="6858000"/>
            <a:chOff x="0" y="0"/>
            <a:chExt cx="9859645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500870" cy="10287000"/>
            </a:xfrm>
            <a:custGeom>
              <a:avLst/>
              <a:gdLst/>
              <a:ahLst/>
              <a:cxnLst/>
              <a:rect l="l" t="t" r="r" b="b"/>
              <a:pathLst>
                <a:path w="9500870" h="10287000">
                  <a:moveTo>
                    <a:pt x="6319846" y="10286999"/>
                  </a:moveTo>
                  <a:lnTo>
                    <a:pt x="1209835" y="10286999"/>
                  </a:lnTo>
                  <a:lnTo>
                    <a:pt x="1161339" y="10256657"/>
                  </a:lnTo>
                  <a:lnTo>
                    <a:pt x="1121019" y="10243957"/>
                  </a:lnTo>
                  <a:lnTo>
                    <a:pt x="1040938" y="10193157"/>
                  </a:lnTo>
                  <a:lnTo>
                    <a:pt x="1001181" y="10180457"/>
                  </a:lnTo>
                  <a:lnTo>
                    <a:pt x="883062" y="10104257"/>
                  </a:lnTo>
                  <a:lnTo>
                    <a:pt x="844078" y="10091557"/>
                  </a:lnTo>
                  <a:lnTo>
                    <a:pt x="652147" y="9964557"/>
                  </a:lnTo>
                  <a:lnTo>
                    <a:pt x="465342" y="9837557"/>
                  </a:lnTo>
                  <a:lnTo>
                    <a:pt x="319720" y="9735957"/>
                  </a:lnTo>
                  <a:lnTo>
                    <a:pt x="248218" y="9685157"/>
                  </a:lnTo>
                  <a:lnTo>
                    <a:pt x="212799" y="9647057"/>
                  </a:lnTo>
                  <a:lnTo>
                    <a:pt x="73379" y="9545457"/>
                  </a:lnTo>
                  <a:lnTo>
                    <a:pt x="39095" y="9507357"/>
                  </a:lnTo>
                  <a:lnTo>
                    <a:pt x="0" y="9478094"/>
                  </a:lnTo>
                  <a:lnTo>
                    <a:pt x="0" y="824419"/>
                  </a:lnTo>
                  <a:lnTo>
                    <a:pt x="39095" y="795157"/>
                  </a:lnTo>
                  <a:lnTo>
                    <a:pt x="73379" y="757057"/>
                  </a:lnTo>
                  <a:lnTo>
                    <a:pt x="142635" y="706257"/>
                  </a:lnTo>
                  <a:lnTo>
                    <a:pt x="177605" y="668157"/>
                  </a:lnTo>
                  <a:lnTo>
                    <a:pt x="319720" y="566557"/>
                  </a:lnTo>
                  <a:lnTo>
                    <a:pt x="392099" y="515757"/>
                  </a:lnTo>
                  <a:lnTo>
                    <a:pt x="428614" y="477657"/>
                  </a:lnTo>
                  <a:lnTo>
                    <a:pt x="614370" y="350657"/>
                  </a:lnTo>
                  <a:lnTo>
                    <a:pt x="652147" y="337957"/>
                  </a:lnTo>
                  <a:lnTo>
                    <a:pt x="883062" y="185557"/>
                  </a:lnTo>
                  <a:lnTo>
                    <a:pt x="922241" y="172857"/>
                  </a:lnTo>
                  <a:lnTo>
                    <a:pt x="1040938" y="96657"/>
                  </a:lnTo>
                  <a:lnTo>
                    <a:pt x="1080884" y="83957"/>
                  </a:lnTo>
                  <a:lnTo>
                    <a:pt x="1161339" y="33157"/>
                  </a:lnTo>
                  <a:lnTo>
                    <a:pt x="1201844" y="20457"/>
                  </a:lnTo>
                  <a:lnTo>
                    <a:pt x="1234614" y="0"/>
                  </a:lnTo>
                  <a:lnTo>
                    <a:pt x="6295068" y="0"/>
                  </a:lnTo>
                  <a:lnTo>
                    <a:pt x="6327838" y="20457"/>
                  </a:lnTo>
                  <a:lnTo>
                    <a:pt x="6368343" y="33157"/>
                  </a:lnTo>
                  <a:lnTo>
                    <a:pt x="6448797" y="83957"/>
                  </a:lnTo>
                  <a:lnTo>
                    <a:pt x="6488743" y="96657"/>
                  </a:lnTo>
                  <a:lnTo>
                    <a:pt x="6607440" y="172857"/>
                  </a:lnTo>
                  <a:lnTo>
                    <a:pt x="6646619" y="185557"/>
                  </a:lnTo>
                  <a:lnTo>
                    <a:pt x="6877534" y="337957"/>
                  </a:lnTo>
                  <a:lnTo>
                    <a:pt x="6915311" y="350657"/>
                  </a:lnTo>
                  <a:lnTo>
                    <a:pt x="7101068" y="477657"/>
                  </a:lnTo>
                  <a:lnTo>
                    <a:pt x="7137582" y="515757"/>
                  </a:lnTo>
                  <a:lnTo>
                    <a:pt x="7209961" y="566557"/>
                  </a:lnTo>
                  <a:lnTo>
                    <a:pt x="7352077" y="668157"/>
                  </a:lnTo>
                  <a:lnTo>
                    <a:pt x="7387046" y="706257"/>
                  </a:lnTo>
                  <a:lnTo>
                    <a:pt x="7456302" y="757057"/>
                  </a:lnTo>
                  <a:lnTo>
                    <a:pt x="7490586" y="795157"/>
                  </a:lnTo>
                  <a:lnTo>
                    <a:pt x="7558457" y="845957"/>
                  </a:lnTo>
                  <a:lnTo>
                    <a:pt x="7592041" y="884057"/>
                  </a:lnTo>
                  <a:lnTo>
                    <a:pt x="7658498" y="934857"/>
                  </a:lnTo>
                  <a:lnTo>
                    <a:pt x="7691368" y="972957"/>
                  </a:lnTo>
                  <a:lnTo>
                    <a:pt x="7723997" y="998357"/>
                  </a:lnTo>
                  <a:lnTo>
                    <a:pt x="7756383" y="1036457"/>
                  </a:lnTo>
                  <a:lnTo>
                    <a:pt x="7788525" y="1061857"/>
                  </a:lnTo>
                  <a:lnTo>
                    <a:pt x="7820422" y="1099957"/>
                  </a:lnTo>
                  <a:lnTo>
                    <a:pt x="7852071" y="1125357"/>
                  </a:lnTo>
                  <a:lnTo>
                    <a:pt x="7883471" y="1163457"/>
                  </a:lnTo>
                  <a:lnTo>
                    <a:pt x="7914620" y="1188857"/>
                  </a:lnTo>
                  <a:lnTo>
                    <a:pt x="7945517" y="1226957"/>
                  </a:lnTo>
                  <a:lnTo>
                    <a:pt x="7976161" y="1252357"/>
                  </a:lnTo>
                  <a:lnTo>
                    <a:pt x="8036682" y="1328557"/>
                  </a:lnTo>
                  <a:lnTo>
                    <a:pt x="8066555" y="1353957"/>
                  </a:lnTo>
                  <a:lnTo>
                    <a:pt x="8125521" y="1430157"/>
                  </a:lnTo>
                  <a:lnTo>
                    <a:pt x="8154610" y="1455557"/>
                  </a:lnTo>
                  <a:lnTo>
                    <a:pt x="8211992" y="1531757"/>
                  </a:lnTo>
                  <a:lnTo>
                    <a:pt x="8240283" y="1557157"/>
                  </a:lnTo>
                  <a:lnTo>
                    <a:pt x="8350736" y="1709557"/>
                  </a:lnTo>
                  <a:lnTo>
                    <a:pt x="8482589" y="1887357"/>
                  </a:lnTo>
                  <a:lnTo>
                    <a:pt x="8582979" y="2039757"/>
                  </a:lnTo>
                  <a:lnTo>
                    <a:pt x="8678734" y="2192157"/>
                  </a:lnTo>
                  <a:lnTo>
                    <a:pt x="8769754" y="2344557"/>
                  </a:lnTo>
                  <a:lnTo>
                    <a:pt x="8813456" y="2420757"/>
                  </a:lnTo>
                  <a:lnTo>
                    <a:pt x="8834850" y="2471557"/>
                  </a:lnTo>
                  <a:lnTo>
                    <a:pt x="8917340" y="2623957"/>
                  </a:lnTo>
                  <a:lnTo>
                    <a:pt x="8937183" y="2674757"/>
                  </a:lnTo>
                  <a:lnTo>
                    <a:pt x="8994818" y="2789057"/>
                  </a:lnTo>
                  <a:lnTo>
                    <a:pt x="9013393" y="2839857"/>
                  </a:lnTo>
                  <a:lnTo>
                    <a:pt x="9067185" y="2954157"/>
                  </a:lnTo>
                  <a:lnTo>
                    <a:pt x="9084466" y="3004957"/>
                  </a:lnTo>
                  <a:lnTo>
                    <a:pt x="9118044" y="3081157"/>
                  </a:lnTo>
                  <a:lnTo>
                    <a:pt x="9134338" y="3131957"/>
                  </a:lnTo>
                  <a:lnTo>
                    <a:pt x="9150301" y="3170057"/>
                  </a:lnTo>
                  <a:lnTo>
                    <a:pt x="9165929" y="3220857"/>
                  </a:lnTo>
                  <a:lnTo>
                    <a:pt x="9196179" y="3297057"/>
                  </a:lnTo>
                  <a:lnTo>
                    <a:pt x="9210798" y="3347857"/>
                  </a:lnTo>
                  <a:lnTo>
                    <a:pt x="9225076" y="3385957"/>
                  </a:lnTo>
                  <a:lnTo>
                    <a:pt x="9239013" y="3436757"/>
                  </a:lnTo>
                  <a:lnTo>
                    <a:pt x="9252607" y="3474857"/>
                  </a:lnTo>
                  <a:lnTo>
                    <a:pt x="9265856" y="3525657"/>
                  </a:lnTo>
                  <a:lnTo>
                    <a:pt x="9278759" y="3563757"/>
                  </a:lnTo>
                  <a:lnTo>
                    <a:pt x="9291315" y="3614557"/>
                  </a:lnTo>
                  <a:lnTo>
                    <a:pt x="9303521" y="3652657"/>
                  </a:lnTo>
                  <a:lnTo>
                    <a:pt x="9315376" y="3703457"/>
                  </a:lnTo>
                  <a:lnTo>
                    <a:pt x="9326879" y="3741557"/>
                  </a:lnTo>
                  <a:lnTo>
                    <a:pt x="9338028" y="3792357"/>
                  </a:lnTo>
                  <a:lnTo>
                    <a:pt x="9348821" y="3830457"/>
                  </a:lnTo>
                  <a:lnTo>
                    <a:pt x="9359257" y="3881257"/>
                  </a:lnTo>
                  <a:lnTo>
                    <a:pt x="9369334" y="3919357"/>
                  </a:lnTo>
                  <a:lnTo>
                    <a:pt x="9388407" y="4020957"/>
                  </a:lnTo>
                  <a:lnTo>
                    <a:pt x="9397398" y="4059057"/>
                  </a:lnTo>
                  <a:lnTo>
                    <a:pt x="9414285" y="4160657"/>
                  </a:lnTo>
                  <a:lnTo>
                    <a:pt x="9422178" y="4198757"/>
                  </a:lnTo>
                  <a:lnTo>
                    <a:pt x="9429700" y="4249557"/>
                  </a:lnTo>
                  <a:lnTo>
                    <a:pt x="9436851" y="4287657"/>
                  </a:lnTo>
                  <a:lnTo>
                    <a:pt x="9456061" y="4440057"/>
                  </a:lnTo>
                  <a:lnTo>
                    <a:pt x="9461712" y="4478157"/>
                  </a:lnTo>
                  <a:lnTo>
                    <a:pt x="9471874" y="4579757"/>
                  </a:lnTo>
                  <a:lnTo>
                    <a:pt x="9476382" y="4617857"/>
                  </a:lnTo>
                  <a:lnTo>
                    <a:pt x="9490562" y="4808357"/>
                  </a:lnTo>
                  <a:lnTo>
                    <a:pt x="9498501" y="4998857"/>
                  </a:lnTo>
                  <a:lnTo>
                    <a:pt x="9500298" y="5151257"/>
                  </a:lnTo>
                  <a:lnTo>
                    <a:pt x="9499498" y="5252857"/>
                  </a:lnTo>
                  <a:lnTo>
                    <a:pt x="9495318" y="5392557"/>
                  </a:lnTo>
                  <a:lnTo>
                    <a:pt x="9493136" y="5443357"/>
                  </a:lnTo>
                  <a:lnTo>
                    <a:pt x="9480507" y="5633857"/>
                  </a:lnTo>
                  <a:lnTo>
                    <a:pt x="9461712" y="5824357"/>
                  </a:lnTo>
                  <a:lnTo>
                    <a:pt x="9456061" y="5862457"/>
                  </a:lnTo>
                  <a:lnTo>
                    <a:pt x="9443630" y="5964057"/>
                  </a:lnTo>
                  <a:lnTo>
                    <a:pt x="9436851" y="6002157"/>
                  </a:lnTo>
                  <a:lnTo>
                    <a:pt x="9422178" y="6103757"/>
                  </a:lnTo>
                  <a:lnTo>
                    <a:pt x="9414285" y="6141857"/>
                  </a:lnTo>
                  <a:lnTo>
                    <a:pt x="9406025" y="6192657"/>
                  </a:lnTo>
                  <a:lnTo>
                    <a:pt x="9397398" y="6230757"/>
                  </a:lnTo>
                  <a:lnTo>
                    <a:pt x="9379051" y="6332357"/>
                  </a:lnTo>
                  <a:lnTo>
                    <a:pt x="9369334" y="6370457"/>
                  </a:lnTo>
                  <a:lnTo>
                    <a:pt x="9359257" y="6421257"/>
                  </a:lnTo>
                  <a:lnTo>
                    <a:pt x="9348821" y="6459357"/>
                  </a:lnTo>
                  <a:lnTo>
                    <a:pt x="9326879" y="6560957"/>
                  </a:lnTo>
                  <a:lnTo>
                    <a:pt x="9315376" y="6599057"/>
                  </a:lnTo>
                  <a:lnTo>
                    <a:pt x="9303521" y="6649857"/>
                  </a:lnTo>
                  <a:lnTo>
                    <a:pt x="9291315" y="6687957"/>
                  </a:lnTo>
                  <a:lnTo>
                    <a:pt x="9278759" y="6738757"/>
                  </a:lnTo>
                  <a:lnTo>
                    <a:pt x="9265856" y="6776857"/>
                  </a:lnTo>
                  <a:lnTo>
                    <a:pt x="9252607" y="6827657"/>
                  </a:lnTo>
                  <a:lnTo>
                    <a:pt x="9239013" y="6865757"/>
                  </a:lnTo>
                  <a:lnTo>
                    <a:pt x="9225076" y="6916557"/>
                  </a:lnTo>
                  <a:lnTo>
                    <a:pt x="9196179" y="6992757"/>
                  </a:lnTo>
                  <a:lnTo>
                    <a:pt x="9181223" y="7043557"/>
                  </a:lnTo>
                  <a:lnTo>
                    <a:pt x="9165929" y="7081657"/>
                  </a:lnTo>
                  <a:lnTo>
                    <a:pt x="9150301" y="7132457"/>
                  </a:lnTo>
                  <a:lnTo>
                    <a:pt x="9118044" y="7208657"/>
                  </a:lnTo>
                  <a:lnTo>
                    <a:pt x="9101419" y="7259457"/>
                  </a:lnTo>
                  <a:lnTo>
                    <a:pt x="9067185" y="7335657"/>
                  </a:lnTo>
                  <a:lnTo>
                    <a:pt x="9049578" y="7386457"/>
                  </a:lnTo>
                  <a:lnTo>
                    <a:pt x="9013393" y="7462657"/>
                  </a:lnTo>
                  <a:lnTo>
                    <a:pt x="8994818" y="7513457"/>
                  </a:lnTo>
                  <a:lnTo>
                    <a:pt x="8917340" y="7665857"/>
                  </a:lnTo>
                  <a:lnTo>
                    <a:pt x="8897183" y="7716657"/>
                  </a:lnTo>
                  <a:lnTo>
                    <a:pt x="8813456" y="7869057"/>
                  </a:lnTo>
                  <a:lnTo>
                    <a:pt x="8791757" y="7919857"/>
                  </a:lnTo>
                  <a:lnTo>
                    <a:pt x="8701937" y="8072257"/>
                  </a:lnTo>
                  <a:lnTo>
                    <a:pt x="8607357" y="8224657"/>
                  </a:lnTo>
                  <a:lnTo>
                    <a:pt x="8508116" y="8377057"/>
                  </a:lnTo>
                  <a:lnTo>
                    <a:pt x="8430687" y="8491357"/>
                  </a:lnTo>
                  <a:lnTo>
                    <a:pt x="8404315" y="8516757"/>
                  </a:lnTo>
                  <a:lnTo>
                    <a:pt x="8268304" y="8707257"/>
                  </a:lnTo>
                  <a:lnTo>
                    <a:pt x="8240283" y="8732657"/>
                  </a:lnTo>
                  <a:lnTo>
                    <a:pt x="8154610" y="8846957"/>
                  </a:lnTo>
                  <a:lnTo>
                    <a:pt x="8125521" y="8872357"/>
                  </a:lnTo>
                  <a:lnTo>
                    <a:pt x="8066555" y="8948557"/>
                  </a:lnTo>
                  <a:lnTo>
                    <a:pt x="8036682" y="8973957"/>
                  </a:lnTo>
                  <a:lnTo>
                    <a:pt x="8006550" y="9012057"/>
                  </a:lnTo>
                  <a:lnTo>
                    <a:pt x="7976161" y="9037457"/>
                  </a:lnTo>
                  <a:lnTo>
                    <a:pt x="7914620" y="9113657"/>
                  </a:lnTo>
                  <a:lnTo>
                    <a:pt x="7883471" y="9139057"/>
                  </a:lnTo>
                  <a:lnTo>
                    <a:pt x="7852071" y="9177157"/>
                  </a:lnTo>
                  <a:lnTo>
                    <a:pt x="7820422" y="9202557"/>
                  </a:lnTo>
                  <a:lnTo>
                    <a:pt x="7788525" y="9240657"/>
                  </a:lnTo>
                  <a:lnTo>
                    <a:pt x="7756383" y="9266057"/>
                  </a:lnTo>
                  <a:lnTo>
                    <a:pt x="7723997" y="9304157"/>
                  </a:lnTo>
                  <a:lnTo>
                    <a:pt x="7658498" y="9354957"/>
                  </a:lnTo>
                  <a:lnTo>
                    <a:pt x="7625388" y="9393057"/>
                  </a:lnTo>
                  <a:lnTo>
                    <a:pt x="7592041" y="9418457"/>
                  </a:lnTo>
                  <a:lnTo>
                    <a:pt x="7558457" y="9456557"/>
                  </a:lnTo>
                  <a:lnTo>
                    <a:pt x="7490586" y="9507357"/>
                  </a:lnTo>
                  <a:lnTo>
                    <a:pt x="7456302" y="9545457"/>
                  </a:lnTo>
                  <a:lnTo>
                    <a:pt x="7316882" y="9647057"/>
                  </a:lnTo>
                  <a:lnTo>
                    <a:pt x="7281463" y="9685157"/>
                  </a:lnTo>
                  <a:lnTo>
                    <a:pt x="7209961" y="9735957"/>
                  </a:lnTo>
                  <a:lnTo>
                    <a:pt x="7064339" y="9837557"/>
                  </a:lnTo>
                  <a:lnTo>
                    <a:pt x="6877534" y="9964557"/>
                  </a:lnTo>
                  <a:lnTo>
                    <a:pt x="6685603" y="10091557"/>
                  </a:lnTo>
                  <a:lnTo>
                    <a:pt x="6646619" y="10104257"/>
                  </a:lnTo>
                  <a:lnTo>
                    <a:pt x="6528500" y="10180457"/>
                  </a:lnTo>
                  <a:lnTo>
                    <a:pt x="6488743" y="10193157"/>
                  </a:lnTo>
                  <a:lnTo>
                    <a:pt x="6408663" y="10243957"/>
                  </a:lnTo>
                  <a:lnTo>
                    <a:pt x="6368343" y="10256657"/>
                  </a:lnTo>
                  <a:lnTo>
                    <a:pt x="6319846" y="10286999"/>
                  </a:lnTo>
                  <a:close/>
                </a:path>
              </a:pathLst>
            </a:custGeom>
            <a:solidFill>
              <a:srgbClr val="3360B5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475244" y="1028712"/>
              <a:ext cx="8384540" cy="8506460"/>
            </a:xfrm>
            <a:custGeom>
              <a:avLst/>
              <a:gdLst/>
              <a:ahLst/>
              <a:cxnLst/>
              <a:rect l="l" t="t" r="r" b="b"/>
              <a:pathLst>
                <a:path w="8384540" h="8506460">
                  <a:moveTo>
                    <a:pt x="8383943" y="6093422"/>
                  </a:moveTo>
                  <a:lnTo>
                    <a:pt x="8378152" y="6043193"/>
                  </a:lnTo>
                  <a:lnTo>
                    <a:pt x="8361667" y="5997079"/>
                  </a:lnTo>
                  <a:lnTo>
                    <a:pt x="8335810" y="5956401"/>
                  </a:lnTo>
                  <a:lnTo>
                    <a:pt x="8301888" y="5922480"/>
                  </a:lnTo>
                  <a:lnTo>
                    <a:pt x="8261210" y="5896610"/>
                  </a:lnTo>
                  <a:lnTo>
                    <a:pt x="8215096" y="5880138"/>
                  </a:lnTo>
                  <a:lnTo>
                    <a:pt x="8164868" y="5874347"/>
                  </a:lnTo>
                  <a:lnTo>
                    <a:pt x="219075" y="5874347"/>
                  </a:lnTo>
                  <a:lnTo>
                    <a:pt x="168846" y="5880138"/>
                  </a:lnTo>
                  <a:lnTo>
                    <a:pt x="122732" y="5896610"/>
                  </a:lnTo>
                  <a:lnTo>
                    <a:pt x="82054" y="5922480"/>
                  </a:lnTo>
                  <a:lnTo>
                    <a:pt x="48120" y="5956401"/>
                  </a:lnTo>
                  <a:lnTo>
                    <a:pt x="22263" y="5997079"/>
                  </a:lnTo>
                  <a:lnTo>
                    <a:pt x="5778" y="6043193"/>
                  </a:lnTo>
                  <a:lnTo>
                    <a:pt x="0" y="6093422"/>
                  </a:lnTo>
                  <a:lnTo>
                    <a:pt x="0" y="8286763"/>
                  </a:lnTo>
                  <a:lnTo>
                    <a:pt x="5778" y="8337004"/>
                  </a:lnTo>
                  <a:lnTo>
                    <a:pt x="22263" y="8383105"/>
                  </a:lnTo>
                  <a:lnTo>
                    <a:pt x="48120" y="8423783"/>
                  </a:lnTo>
                  <a:lnTo>
                    <a:pt x="82054" y="8457717"/>
                  </a:lnTo>
                  <a:lnTo>
                    <a:pt x="122732" y="8483575"/>
                  </a:lnTo>
                  <a:lnTo>
                    <a:pt x="168846" y="8500059"/>
                  </a:lnTo>
                  <a:lnTo>
                    <a:pt x="219075" y="8505838"/>
                  </a:lnTo>
                  <a:lnTo>
                    <a:pt x="8164868" y="8505838"/>
                  </a:lnTo>
                  <a:lnTo>
                    <a:pt x="8215096" y="8500059"/>
                  </a:lnTo>
                  <a:lnTo>
                    <a:pt x="8261210" y="8483575"/>
                  </a:lnTo>
                  <a:lnTo>
                    <a:pt x="8301888" y="8457717"/>
                  </a:lnTo>
                  <a:lnTo>
                    <a:pt x="8335810" y="8423783"/>
                  </a:lnTo>
                  <a:lnTo>
                    <a:pt x="8361667" y="8383105"/>
                  </a:lnTo>
                  <a:lnTo>
                    <a:pt x="8378152" y="8337004"/>
                  </a:lnTo>
                  <a:lnTo>
                    <a:pt x="8383943" y="8286763"/>
                  </a:lnTo>
                  <a:lnTo>
                    <a:pt x="8383943" y="6093422"/>
                  </a:lnTo>
                  <a:close/>
                </a:path>
                <a:path w="8384540" h="8506460">
                  <a:moveTo>
                    <a:pt x="8383943" y="3157131"/>
                  </a:moveTo>
                  <a:lnTo>
                    <a:pt x="8378152" y="3106902"/>
                  </a:lnTo>
                  <a:lnTo>
                    <a:pt x="8361667" y="3060789"/>
                  </a:lnTo>
                  <a:lnTo>
                    <a:pt x="8335810" y="3020110"/>
                  </a:lnTo>
                  <a:lnTo>
                    <a:pt x="8301888" y="2986189"/>
                  </a:lnTo>
                  <a:lnTo>
                    <a:pt x="8261210" y="2960319"/>
                  </a:lnTo>
                  <a:lnTo>
                    <a:pt x="8215096" y="2943847"/>
                  </a:lnTo>
                  <a:lnTo>
                    <a:pt x="8164868" y="2938056"/>
                  </a:lnTo>
                  <a:lnTo>
                    <a:pt x="219075" y="2938056"/>
                  </a:lnTo>
                  <a:lnTo>
                    <a:pt x="168846" y="2943847"/>
                  </a:lnTo>
                  <a:lnTo>
                    <a:pt x="122732" y="2960319"/>
                  </a:lnTo>
                  <a:lnTo>
                    <a:pt x="82054" y="2986189"/>
                  </a:lnTo>
                  <a:lnTo>
                    <a:pt x="48120" y="3020110"/>
                  </a:lnTo>
                  <a:lnTo>
                    <a:pt x="22263" y="3060789"/>
                  </a:lnTo>
                  <a:lnTo>
                    <a:pt x="5778" y="3106902"/>
                  </a:lnTo>
                  <a:lnTo>
                    <a:pt x="0" y="3157131"/>
                  </a:lnTo>
                  <a:lnTo>
                    <a:pt x="0" y="5350472"/>
                  </a:lnTo>
                  <a:lnTo>
                    <a:pt x="5778" y="5400700"/>
                  </a:lnTo>
                  <a:lnTo>
                    <a:pt x="22263" y="5446814"/>
                  </a:lnTo>
                  <a:lnTo>
                    <a:pt x="48120" y="5487492"/>
                  </a:lnTo>
                  <a:lnTo>
                    <a:pt x="82054" y="5521414"/>
                  </a:lnTo>
                  <a:lnTo>
                    <a:pt x="122732" y="5547284"/>
                  </a:lnTo>
                  <a:lnTo>
                    <a:pt x="168846" y="5563768"/>
                  </a:lnTo>
                  <a:lnTo>
                    <a:pt x="219075" y="5569547"/>
                  </a:lnTo>
                  <a:lnTo>
                    <a:pt x="8164868" y="5569547"/>
                  </a:lnTo>
                  <a:lnTo>
                    <a:pt x="8215096" y="5563768"/>
                  </a:lnTo>
                  <a:lnTo>
                    <a:pt x="8261210" y="5547284"/>
                  </a:lnTo>
                  <a:lnTo>
                    <a:pt x="8301888" y="5521414"/>
                  </a:lnTo>
                  <a:lnTo>
                    <a:pt x="8335810" y="5487492"/>
                  </a:lnTo>
                  <a:lnTo>
                    <a:pt x="8361667" y="5446814"/>
                  </a:lnTo>
                  <a:lnTo>
                    <a:pt x="8378152" y="5400700"/>
                  </a:lnTo>
                  <a:lnTo>
                    <a:pt x="8383943" y="5350472"/>
                  </a:lnTo>
                  <a:lnTo>
                    <a:pt x="8383943" y="3157131"/>
                  </a:lnTo>
                  <a:close/>
                </a:path>
                <a:path w="8384540" h="8506460">
                  <a:moveTo>
                    <a:pt x="8383943" y="219075"/>
                  </a:moveTo>
                  <a:lnTo>
                    <a:pt x="8378152" y="168833"/>
                  </a:lnTo>
                  <a:lnTo>
                    <a:pt x="8361667" y="122720"/>
                  </a:lnTo>
                  <a:lnTo>
                    <a:pt x="8335810" y="82054"/>
                  </a:lnTo>
                  <a:lnTo>
                    <a:pt x="8301888" y="48120"/>
                  </a:lnTo>
                  <a:lnTo>
                    <a:pt x="8261210" y="22263"/>
                  </a:lnTo>
                  <a:lnTo>
                    <a:pt x="8215096" y="5778"/>
                  </a:lnTo>
                  <a:lnTo>
                    <a:pt x="8164868" y="0"/>
                  </a:lnTo>
                  <a:lnTo>
                    <a:pt x="219075" y="0"/>
                  </a:lnTo>
                  <a:lnTo>
                    <a:pt x="168846" y="5778"/>
                  </a:lnTo>
                  <a:lnTo>
                    <a:pt x="122732" y="22263"/>
                  </a:lnTo>
                  <a:lnTo>
                    <a:pt x="82054" y="48120"/>
                  </a:lnTo>
                  <a:lnTo>
                    <a:pt x="48120" y="82054"/>
                  </a:lnTo>
                  <a:lnTo>
                    <a:pt x="22263" y="122720"/>
                  </a:lnTo>
                  <a:lnTo>
                    <a:pt x="5778" y="168833"/>
                  </a:lnTo>
                  <a:lnTo>
                    <a:pt x="0" y="219075"/>
                  </a:lnTo>
                  <a:lnTo>
                    <a:pt x="0" y="2412415"/>
                  </a:lnTo>
                  <a:lnTo>
                    <a:pt x="5778" y="2462644"/>
                  </a:lnTo>
                  <a:lnTo>
                    <a:pt x="22263" y="2508758"/>
                  </a:lnTo>
                  <a:lnTo>
                    <a:pt x="48120" y="2549436"/>
                  </a:lnTo>
                  <a:lnTo>
                    <a:pt x="82054" y="2583357"/>
                  </a:lnTo>
                  <a:lnTo>
                    <a:pt x="122732" y="2609215"/>
                  </a:lnTo>
                  <a:lnTo>
                    <a:pt x="168846" y="2625699"/>
                  </a:lnTo>
                  <a:lnTo>
                    <a:pt x="219075" y="2631490"/>
                  </a:lnTo>
                  <a:lnTo>
                    <a:pt x="8164868" y="2631490"/>
                  </a:lnTo>
                  <a:lnTo>
                    <a:pt x="8215096" y="2625699"/>
                  </a:lnTo>
                  <a:lnTo>
                    <a:pt x="8261210" y="2609215"/>
                  </a:lnTo>
                  <a:lnTo>
                    <a:pt x="8301888" y="2583357"/>
                  </a:lnTo>
                  <a:lnTo>
                    <a:pt x="8335810" y="2549436"/>
                  </a:lnTo>
                  <a:lnTo>
                    <a:pt x="8361667" y="2508758"/>
                  </a:lnTo>
                  <a:lnTo>
                    <a:pt x="8378152" y="2462644"/>
                  </a:lnTo>
                  <a:lnTo>
                    <a:pt x="8383943" y="2412415"/>
                  </a:lnTo>
                  <a:lnTo>
                    <a:pt x="8383943" y="219075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7435649" y="514802"/>
            <a:ext cx="3927263" cy="11144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467">
              <a:spcBef>
                <a:spcPts val="90"/>
              </a:spcBef>
            </a:pPr>
            <a:r>
              <a:rPr sz="7167" spc="-393"/>
              <a:t>OBJECTIVES</a:t>
            </a:r>
            <a:endParaRPr sz="7167"/>
          </a:p>
        </p:txBody>
      </p:sp>
      <p:grpSp>
        <p:nvGrpSpPr>
          <p:cNvPr id="5" name="object 5" descr="Cartoon drawing of many people working all with a thought bubble going towards the center with AI"/>
          <p:cNvGrpSpPr/>
          <p:nvPr/>
        </p:nvGrpSpPr>
        <p:grpSpPr>
          <a:xfrm>
            <a:off x="6737891" y="1621756"/>
            <a:ext cx="5321723" cy="3263900"/>
            <a:chOff x="10106837" y="2432634"/>
            <a:chExt cx="7982584" cy="4895850"/>
          </a:xfrm>
        </p:grpSpPr>
        <p:pic>
          <p:nvPicPr>
            <p:cNvPr id="6" name="object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6837" y="2959380"/>
              <a:ext cx="7982324" cy="43688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510263" y="2432634"/>
              <a:ext cx="1497965" cy="495300"/>
            </a:xfrm>
            <a:custGeom>
              <a:avLst/>
              <a:gdLst/>
              <a:ahLst/>
              <a:cxnLst/>
              <a:rect l="l" t="t" r="r" b="b"/>
              <a:pathLst>
                <a:path w="1497965" h="495300">
                  <a:moveTo>
                    <a:pt x="253677" y="495299"/>
                  </a:moveTo>
                  <a:lnTo>
                    <a:pt x="245640" y="495299"/>
                  </a:lnTo>
                  <a:lnTo>
                    <a:pt x="0" y="249659"/>
                  </a:lnTo>
                  <a:lnTo>
                    <a:pt x="249659" y="0"/>
                  </a:lnTo>
                  <a:lnTo>
                    <a:pt x="499318" y="249659"/>
                  </a:lnTo>
                  <a:lnTo>
                    <a:pt x="253677" y="495299"/>
                  </a:lnTo>
                  <a:close/>
                </a:path>
                <a:path w="1497965" h="495300">
                  <a:moveTo>
                    <a:pt x="752995" y="495299"/>
                  </a:moveTo>
                  <a:lnTo>
                    <a:pt x="744959" y="495299"/>
                  </a:lnTo>
                  <a:lnTo>
                    <a:pt x="499318" y="249659"/>
                  </a:lnTo>
                  <a:lnTo>
                    <a:pt x="748977" y="0"/>
                  </a:lnTo>
                  <a:lnTo>
                    <a:pt x="998636" y="249659"/>
                  </a:lnTo>
                  <a:lnTo>
                    <a:pt x="752995" y="495299"/>
                  </a:lnTo>
                  <a:close/>
                </a:path>
                <a:path w="1497965" h="495300">
                  <a:moveTo>
                    <a:pt x="1252314" y="495299"/>
                  </a:moveTo>
                  <a:lnTo>
                    <a:pt x="1244277" y="495299"/>
                  </a:lnTo>
                  <a:lnTo>
                    <a:pt x="998636" y="249659"/>
                  </a:lnTo>
                  <a:lnTo>
                    <a:pt x="1248295" y="0"/>
                  </a:lnTo>
                  <a:lnTo>
                    <a:pt x="1497954" y="249659"/>
                  </a:lnTo>
                  <a:lnTo>
                    <a:pt x="1252314" y="495299"/>
                  </a:lnTo>
                  <a:close/>
                </a:path>
              </a:pathLst>
            </a:custGeom>
            <a:solidFill>
              <a:srgbClr val="E8C216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2265" y="3028494"/>
            <a:ext cx="267123" cy="801370"/>
          </a:xfrm>
          <a:custGeom>
            <a:avLst/>
            <a:gdLst/>
            <a:ahLst/>
            <a:cxnLst/>
            <a:rect l="l" t="t" r="r" b="b"/>
            <a:pathLst>
              <a:path w="400684" h="1202054">
                <a:moveTo>
                  <a:pt x="400496" y="1001241"/>
                </a:moveTo>
                <a:lnTo>
                  <a:pt x="200248" y="1201489"/>
                </a:lnTo>
                <a:lnTo>
                  <a:pt x="0" y="1001241"/>
                </a:lnTo>
                <a:lnTo>
                  <a:pt x="200248" y="800992"/>
                </a:lnTo>
                <a:lnTo>
                  <a:pt x="400496" y="1001241"/>
                </a:lnTo>
                <a:close/>
              </a:path>
              <a:path w="400684" h="1202054">
                <a:moveTo>
                  <a:pt x="400496" y="600744"/>
                </a:moveTo>
                <a:lnTo>
                  <a:pt x="200248" y="800992"/>
                </a:lnTo>
                <a:lnTo>
                  <a:pt x="0" y="600744"/>
                </a:lnTo>
                <a:lnTo>
                  <a:pt x="200248" y="400496"/>
                </a:lnTo>
                <a:lnTo>
                  <a:pt x="400496" y="600744"/>
                </a:lnTo>
                <a:close/>
              </a:path>
              <a:path w="400684" h="1202054">
                <a:moveTo>
                  <a:pt x="400496" y="200248"/>
                </a:moveTo>
                <a:lnTo>
                  <a:pt x="200248" y="400496"/>
                </a:lnTo>
                <a:lnTo>
                  <a:pt x="0" y="200248"/>
                </a:lnTo>
                <a:lnTo>
                  <a:pt x="200248" y="0"/>
                </a:lnTo>
                <a:lnTo>
                  <a:pt x="400496" y="200248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892" y="2367559"/>
            <a:ext cx="5322510" cy="291253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140132" y="856379"/>
            <a:ext cx="5088889" cy="1303348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defTabSz="609630">
              <a:lnSpc>
                <a:spcPts val="2510"/>
              </a:lnSpc>
              <a:spcBef>
                <a:spcPts val="63"/>
              </a:spcBef>
            </a:pPr>
            <a:r>
              <a:rPr sz="2100" kern="0" spc="-100">
                <a:solidFill>
                  <a:srgbClr val="FFFFFF"/>
                </a:solidFill>
                <a:latin typeface="Arial Black"/>
                <a:cs typeface="Arial Black"/>
              </a:rPr>
              <a:t>Support</a:t>
            </a:r>
            <a:r>
              <a:rPr sz="2100" kern="0" spc="-17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180">
                <a:solidFill>
                  <a:srgbClr val="FFFFFF"/>
                </a:solidFill>
                <a:latin typeface="Arial Black"/>
                <a:cs typeface="Arial Black"/>
              </a:rPr>
              <a:t>Trainers</a:t>
            </a:r>
            <a:endParaRPr sz="21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marR="3387" defTabSz="609630">
              <a:lnSpc>
                <a:spcPts val="2500"/>
              </a:lnSpc>
              <a:spcBef>
                <a:spcPts val="77"/>
              </a:spcBef>
            </a:pPr>
            <a:r>
              <a:rPr sz="2100" kern="0" spc="-50">
                <a:solidFill>
                  <a:srgbClr val="FFFFFF"/>
                </a:solidFill>
                <a:latin typeface="Verdana"/>
                <a:cs typeface="Verdana"/>
              </a:rPr>
              <a:t>Create</a:t>
            </a:r>
            <a:r>
              <a:rPr sz="2100" kern="0" spc="-20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7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2100" kern="0" spc="-2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150">
                <a:solidFill>
                  <a:srgbClr val="FFFFFF"/>
                </a:solidFill>
                <a:latin typeface="Verdana"/>
                <a:cs typeface="Verdana"/>
              </a:rPr>
              <a:t>AI</a:t>
            </a:r>
            <a:r>
              <a:rPr sz="2100" kern="0" spc="-2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40">
                <a:solidFill>
                  <a:srgbClr val="FFFFFF"/>
                </a:solidFill>
                <a:latin typeface="Verdana"/>
                <a:cs typeface="Verdana"/>
              </a:rPr>
              <a:t>Assistant</a:t>
            </a:r>
            <a:r>
              <a:rPr sz="2100" kern="0" spc="-20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27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100" kern="0" spc="-2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7">
                <a:solidFill>
                  <a:srgbClr val="FFFFFF"/>
                </a:solidFill>
                <a:latin typeface="Verdana"/>
                <a:cs typeface="Verdana"/>
              </a:rPr>
              <a:t>guides </a:t>
            </a:r>
            <a:r>
              <a:rPr sz="2100" kern="0" spc="-53">
                <a:solidFill>
                  <a:srgbClr val="FFFFFF"/>
                </a:solidFill>
                <a:latin typeface="Verdana"/>
                <a:cs typeface="Verdana"/>
              </a:rPr>
              <a:t>training</a:t>
            </a:r>
            <a:r>
              <a:rPr sz="2100" kern="0" spc="-1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30">
                <a:solidFill>
                  <a:srgbClr val="FFFFFF"/>
                </a:solidFill>
                <a:latin typeface="Verdana"/>
                <a:cs typeface="Verdana"/>
              </a:rPr>
              <a:t>development</a:t>
            </a:r>
            <a:r>
              <a:rPr sz="2100" kern="0" spc="-177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23">
                <a:solidFill>
                  <a:srgbClr val="FFFFFF"/>
                </a:solidFill>
                <a:latin typeface="Verdana"/>
                <a:cs typeface="Verdana"/>
              </a:rPr>
              <a:t>without</a:t>
            </a:r>
            <a:r>
              <a:rPr sz="2100" kern="0" spc="-1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7">
                <a:solidFill>
                  <a:srgbClr val="FFFFFF"/>
                </a:solidFill>
                <a:latin typeface="Verdana"/>
                <a:cs typeface="Verdana"/>
              </a:rPr>
              <a:t>replacing </a:t>
            </a:r>
            <a:r>
              <a:rPr sz="2100" kern="0" spc="-73">
                <a:solidFill>
                  <a:srgbClr val="FFFFFF"/>
                </a:solidFill>
                <a:latin typeface="Verdana"/>
                <a:cs typeface="Verdana"/>
              </a:rPr>
              <a:t>human</a:t>
            </a:r>
            <a:r>
              <a:rPr sz="2100" kern="0" spc="-203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00" kern="0" spc="-7">
                <a:solidFill>
                  <a:srgbClr val="FFFFFF"/>
                </a:solidFill>
                <a:latin typeface="Verdana"/>
                <a:cs typeface="Verdana"/>
              </a:rPr>
              <a:t>expertise.</a:t>
            </a:r>
            <a:endParaRPr sz="2100" kern="0">
              <a:solidFill>
                <a:sysClr val="windowText" lastClr="000000"/>
              </a:solidFill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85006" y="2660140"/>
            <a:ext cx="5430097" cy="348640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1590" defTabSz="609630">
              <a:lnSpc>
                <a:spcPts val="2717"/>
              </a:lnSpc>
              <a:spcBef>
                <a:spcPts val="60"/>
              </a:spcBef>
            </a:pPr>
            <a:r>
              <a:rPr sz="2267" kern="0" spc="-150" dirty="0">
                <a:solidFill>
                  <a:srgbClr val="FFFFFF"/>
                </a:solidFill>
                <a:latin typeface="Arial Black"/>
                <a:cs typeface="Arial Black"/>
              </a:rPr>
              <a:t>Standardize</a:t>
            </a:r>
            <a:r>
              <a:rPr sz="2267" kern="0" spc="-197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127" dirty="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sz="2267" kern="0" spc="-197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207" dirty="0">
                <a:solidFill>
                  <a:srgbClr val="FFFFFF"/>
                </a:solidFill>
                <a:latin typeface="Arial Black"/>
                <a:cs typeface="Arial Black"/>
              </a:rPr>
              <a:t>Process</a:t>
            </a:r>
            <a:endParaRPr sz="2267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marR="3387" defTabSz="609630">
              <a:lnSpc>
                <a:spcPts val="2700"/>
              </a:lnSpc>
              <a:spcBef>
                <a:spcPts val="103"/>
              </a:spcBef>
            </a:pPr>
            <a:r>
              <a:rPr sz="2267" kern="0" spc="-7" dirty="0">
                <a:solidFill>
                  <a:srgbClr val="FFFFFF"/>
                </a:solidFill>
                <a:latin typeface="Verdana"/>
                <a:cs typeface="Verdana"/>
              </a:rPr>
              <a:t>Build</a:t>
            </a:r>
            <a:r>
              <a:rPr sz="2267" kern="0" spc="-21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113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67" kern="0" spc="-2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40" dirty="0">
                <a:solidFill>
                  <a:srgbClr val="FFFFFF"/>
                </a:solidFill>
                <a:latin typeface="Verdana"/>
                <a:cs typeface="Verdana"/>
              </a:rPr>
              <a:t>repeatable</a:t>
            </a:r>
            <a:r>
              <a:rPr sz="2267" kern="0" spc="-21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47" dirty="0">
                <a:solidFill>
                  <a:srgbClr val="FFFFFF"/>
                </a:solidFill>
                <a:latin typeface="Verdana"/>
                <a:cs typeface="Verdana"/>
              </a:rPr>
              <a:t>workflow</a:t>
            </a:r>
            <a:r>
              <a:rPr sz="2267" kern="0" spc="-21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13" dirty="0">
                <a:solidFill>
                  <a:srgbClr val="FFFFFF"/>
                </a:solidFill>
                <a:latin typeface="Verdana"/>
                <a:cs typeface="Verdana"/>
              </a:rPr>
              <a:t>that </a:t>
            </a:r>
            <a:r>
              <a:rPr sz="2267" kern="0" spc="-63" dirty="0">
                <a:solidFill>
                  <a:srgbClr val="FFFFFF"/>
                </a:solidFill>
                <a:latin typeface="Verdana"/>
                <a:cs typeface="Verdana"/>
              </a:rPr>
              <a:t>integrates</a:t>
            </a:r>
            <a:r>
              <a:rPr sz="2267" kern="0" spc="-18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27" dirty="0">
                <a:solidFill>
                  <a:srgbClr val="FFFFFF"/>
                </a:solidFill>
                <a:latin typeface="Verdana"/>
                <a:cs typeface="Verdana"/>
              </a:rPr>
              <a:t>instructional</a:t>
            </a:r>
            <a:r>
              <a:rPr sz="2267" kern="0" spc="-18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7" dirty="0">
                <a:solidFill>
                  <a:srgbClr val="FFFFFF"/>
                </a:solidFill>
                <a:latin typeface="Verdana"/>
                <a:cs typeface="Verdana"/>
              </a:rPr>
              <a:t>design, </a:t>
            </a:r>
            <a:r>
              <a:rPr sz="2267" kern="0" spc="-50" dirty="0">
                <a:solidFill>
                  <a:srgbClr val="FFFFFF"/>
                </a:solidFill>
                <a:latin typeface="Verdana"/>
                <a:cs typeface="Verdana"/>
              </a:rPr>
              <a:t>accessibility,</a:t>
            </a:r>
            <a:r>
              <a:rPr sz="2267" kern="0" spc="-20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43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267" kern="0" spc="-20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73" dirty="0">
                <a:solidFill>
                  <a:srgbClr val="FFFFFF"/>
                </a:solidFill>
                <a:latin typeface="Verdana"/>
                <a:cs typeface="Verdana"/>
              </a:rPr>
              <a:t>agency</a:t>
            </a:r>
            <a:r>
              <a:rPr sz="2267" kern="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67" kern="0" spc="-50" dirty="0">
                <a:solidFill>
                  <a:srgbClr val="FFFFFF"/>
                </a:solidFill>
                <a:latin typeface="Verdana"/>
                <a:cs typeface="Verdana"/>
              </a:rPr>
              <a:t>requirements.</a:t>
            </a:r>
            <a:endParaRPr sz="2267" kern="0" dirty="0">
              <a:solidFill>
                <a:sysClr val="windowText" lastClr="000000"/>
              </a:solidFill>
              <a:latin typeface="Verdana"/>
              <a:cs typeface="Verdana"/>
            </a:endParaRPr>
          </a:p>
          <a:p>
            <a:pPr defTabSz="609630"/>
            <a:endParaRPr sz="2267" kern="0" dirty="0">
              <a:solidFill>
                <a:sysClr val="windowText" lastClr="000000"/>
              </a:solidFill>
              <a:latin typeface="Verdana"/>
              <a:cs typeface="Verdana"/>
            </a:endParaRPr>
          </a:p>
          <a:p>
            <a:pPr defTabSz="609630">
              <a:spcBef>
                <a:spcPts val="223"/>
              </a:spcBef>
            </a:pPr>
            <a:endParaRPr sz="2267" kern="0" dirty="0">
              <a:solidFill>
                <a:sysClr val="windowText" lastClr="000000"/>
              </a:solidFill>
              <a:latin typeface="Verdana"/>
              <a:cs typeface="Verdana"/>
            </a:endParaRPr>
          </a:p>
          <a:p>
            <a:pPr marL="8467" defTabSz="609630"/>
            <a:r>
              <a:rPr sz="2233" kern="0" spc="-123" dirty="0">
                <a:solidFill>
                  <a:srgbClr val="FFFFFF"/>
                </a:solidFill>
                <a:latin typeface="Arial Black"/>
                <a:cs typeface="Arial Black"/>
              </a:rPr>
              <a:t>Promote</a:t>
            </a:r>
            <a:r>
              <a:rPr sz="2233" kern="0" spc="-167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33" kern="0" spc="-143" dirty="0">
                <a:solidFill>
                  <a:srgbClr val="FFFFFF"/>
                </a:solidFill>
                <a:latin typeface="Arial Black"/>
                <a:cs typeface="Arial Black"/>
              </a:rPr>
              <a:t>Responsible</a:t>
            </a:r>
            <a:r>
              <a:rPr sz="2233" kern="0" spc="-167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33" kern="0" spc="-17" dirty="0">
                <a:solidFill>
                  <a:srgbClr val="FFFFFF"/>
                </a:solidFill>
                <a:latin typeface="Arial Black"/>
                <a:cs typeface="Arial Black"/>
              </a:rPr>
              <a:t>AI</a:t>
            </a:r>
            <a:endParaRPr sz="2233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marR="586346" defTabSz="609630">
              <a:lnSpc>
                <a:spcPct val="100699"/>
              </a:lnSpc>
            </a:pPr>
            <a:r>
              <a:rPr sz="2233" kern="0" spc="-57" dirty="0">
                <a:solidFill>
                  <a:srgbClr val="FFFFFF"/>
                </a:solidFill>
                <a:latin typeface="Verdana"/>
                <a:cs typeface="Verdana"/>
              </a:rPr>
              <a:t>Keep</a:t>
            </a:r>
            <a:r>
              <a:rPr sz="2233" kern="0" spc="-21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33" kern="0" spc="-147" dirty="0">
                <a:solidFill>
                  <a:srgbClr val="FFFFFF"/>
                </a:solidFill>
                <a:latin typeface="Verdana"/>
                <a:cs typeface="Verdana"/>
              </a:rPr>
              <a:t>AI</a:t>
            </a:r>
            <a:r>
              <a:rPr sz="2233" kern="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33" kern="0" spc="-50" dirty="0">
                <a:solidFill>
                  <a:srgbClr val="FFFFFF"/>
                </a:solidFill>
                <a:latin typeface="Verdana"/>
                <a:cs typeface="Verdana"/>
              </a:rPr>
              <a:t>use</a:t>
            </a:r>
            <a:r>
              <a:rPr sz="2233" kern="0" spc="-21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33" kern="0" spc="-63" dirty="0">
                <a:solidFill>
                  <a:srgbClr val="FFFFFF"/>
                </a:solidFill>
                <a:latin typeface="Verdana"/>
                <a:cs typeface="Verdana"/>
              </a:rPr>
              <a:t>governed,</a:t>
            </a:r>
            <a:r>
              <a:rPr sz="2233" kern="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33" kern="0" spc="-23" dirty="0">
                <a:solidFill>
                  <a:srgbClr val="FFFFFF"/>
                </a:solidFill>
                <a:latin typeface="Verdana"/>
                <a:cs typeface="Verdana"/>
              </a:rPr>
              <a:t>transparent, </a:t>
            </a:r>
            <a:r>
              <a:rPr sz="2233" kern="0" spc="-3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233" kern="0" spc="-1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33" kern="0" spc="-87" dirty="0">
                <a:solidFill>
                  <a:srgbClr val="FFFFFF"/>
                </a:solidFill>
                <a:latin typeface="Verdana"/>
                <a:cs typeface="Verdana"/>
              </a:rPr>
              <a:t>human-</a:t>
            </a:r>
            <a:r>
              <a:rPr sz="2233" kern="0" spc="-76" dirty="0">
                <a:solidFill>
                  <a:srgbClr val="FFFFFF"/>
                </a:solidFill>
                <a:latin typeface="Verdana"/>
                <a:cs typeface="Verdana"/>
              </a:rPr>
              <a:t>in-</a:t>
            </a:r>
            <a:r>
              <a:rPr sz="2233" kern="0" spc="-57" dirty="0">
                <a:solidFill>
                  <a:srgbClr val="FFFFFF"/>
                </a:solidFill>
                <a:latin typeface="Verdana"/>
                <a:cs typeface="Verdana"/>
              </a:rPr>
              <a:t>the-</a:t>
            </a:r>
            <a:r>
              <a:rPr sz="2233" kern="0" spc="33" dirty="0">
                <a:solidFill>
                  <a:srgbClr val="FFFFFF"/>
                </a:solidFill>
                <a:latin typeface="Verdana"/>
                <a:cs typeface="Verdana"/>
              </a:rPr>
              <a:t>loop</a:t>
            </a:r>
            <a:r>
              <a:rPr sz="2233" kern="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33" kern="0" spc="-30" dirty="0">
                <a:solidFill>
                  <a:srgbClr val="FFFFFF"/>
                </a:solidFill>
                <a:latin typeface="Verdana"/>
                <a:cs typeface="Verdana"/>
              </a:rPr>
              <a:t>across</a:t>
            </a:r>
            <a:r>
              <a:rPr sz="2233" kern="0" spc="-1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33" kern="0" spc="-17" dirty="0">
                <a:solidFill>
                  <a:srgbClr val="FFFFFF"/>
                </a:solidFill>
                <a:latin typeface="Verdana"/>
                <a:cs typeface="Verdana"/>
              </a:rPr>
              <a:t>the </a:t>
            </a:r>
            <a:r>
              <a:rPr sz="2233" kern="0" spc="-7" dirty="0">
                <a:solidFill>
                  <a:srgbClr val="FFFFFF"/>
                </a:solidFill>
                <a:latin typeface="Verdana"/>
                <a:cs typeface="Verdana"/>
              </a:rPr>
              <a:t>agency.</a:t>
            </a:r>
            <a:endParaRPr sz="2233" kern="0" dirty="0">
              <a:solidFill>
                <a:sysClr val="windowText" lastClr="000000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AD0438B-FFF1-D6A9-53B7-C329F1E2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2310"/>
            <a:ext cx="10515600" cy="676275"/>
          </a:xfrm>
        </p:spPr>
        <p:txBody>
          <a:bodyPr/>
          <a:lstStyle/>
          <a:p>
            <a:r>
              <a:rPr lang="en-US"/>
              <a:t>ISOAG is hybrid!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18A316D-2DC1-3F71-2E3D-4361BFE9A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200" y="1371600"/>
            <a:ext cx="5183188" cy="4818063"/>
          </a:xfrm>
        </p:spPr>
        <p:txBody>
          <a:bodyPr/>
          <a:lstStyle/>
          <a:p>
            <a:pPr fontAlgn="base"/>
            <a:r>
              <a:rPr lang="en-US" sz="2000"/>
              <a:t>We do have limited seating for in-person attendance at the upcoming ISOAGs. </a:t>
            </a:r>
            <a:r>
              <a:rPr lang="en-US" sz="2000" u="sng">
                <a:hlinkClick r:id="rId2"/>
              </a:rPr>
              <a:t>Please reach out </a:t>
            </a:r>
            <a:r>
              <a:rPr lang="en-US" sz="2000"/>
              <a:t>if you are interested in joining us in-person!​</a:t>
            </a:r>
          </a:p>
          <a:p>
            <a:pPr fontAlgn="base"/>
            <a:r>
              <a:rPr lang="en-US" sz="2000"/>
              <a:t>​</a:t>
            </a:r>
          </a:p>
          <a:p>
            <a:pPr fontAlgn="base"/>
            <a:r>
              <a:rPr lang="en-US" sz="2000"/>
              <a:t>It is an excellent opportunity to </a:t>
            </a:r>
            <a:r>
              <a:rPr lang="en-US" sz="2000" b="1">
                <a:solidFill>
                  <a:schemeClr val="accent1"/>
                </a:solidFill>
              </a:rPr>
              <a:t>meet your fellow ISOs</a:t>
            </a:r>
            <a:r>
              <a:rPr lang="en-US" sz="2000" b="1"/>
              <a:t> </a:t>
            </a:r>
            <a:r>
              <a:rPr lang="en-US" sz="2000"/>
              <a:t>and put faces with names. You also have the opportunity to ask questions in a more informal setting during the break. ​</a:t>
            </a:r>
          </a:p>
          <a:p>
            <a:pPr fontAlgn="base"/>
            <a:endParaRPr lang="en-US" sz="2000"/>
          </a:p>
          <a:p>
            <a:pPr fontAlgn="base"/>
            <a:r>
              <a:rPr lang="en-US" sz="2000">
                <a:solidFill>
                  <a:schemeClr val="accent1"/>
                </a:solidFill>
              </a:rPr>
              <a:t>* The October ISOAG meeting must still be attended in-person by Primary, In-scope agency ISOs.</a:t>
            </a:r>
          </a:p>
          <a:p>
            <a:endParaRPr lang="en-US" sz="2000"/>
          </a:p>
        </p:txBody>
      </p:sp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67D42EDC-8B89-46BE-9A7C-4738214A9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4590" y="2451940"/>
            <a:ext cx="3099661" cy="170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28259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0C5888-8E97-2AA3-68A2-48A0AF6C2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100"/>
            <a:ext cx="10515600" cy="1325563"/>
          </a:xfrm>
        </p:spPr>
        <p:txBody>
          <a:bodyPr/>
          <a:lstStyle/>
          <a:p>
            <a:pPr algn="l"/>
            <a:r>
              <a:rPr lang="en-US" sz="4800"/>
              <a:t>Save the date!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0A18FB6-E6C8-E967-AD53-0645DAABF429}"/>
              </a:ext>
            </a:extLst>
          </p:cNvPr>
          <p:cNvSpPr txBox="1">
            <a:spLocks/>
          </p:cNvSpPr>
          <p:nvPr/>
        </p:nvSpPr>
        <p:spPr>
          <a:xfrm>
            <a:off x="838200" y="1665238"/>
            <a:ext cx="10619509" cy="429221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>
              <a:defRPr lang="en-US"/>
            </a:defPPr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Are you a primary ISO for an executive branch agency?</a:t>
            </a: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Please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save the date for the </a:t>
            </a: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Mandatory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October 7</a:t>
            </a:r>
            <a:r>
              <a:rPr kumimoji="0" lang="en-US" sz="2400" b="1" i="0" u="none" strike="noStrike" kern="1200" cap="none" spc="0" normalizeH="0" baseline="30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th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ISOAG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!!</a:t>
            </a: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>
                <a:solidFill>
                  <a:schemeClr val="bg1"/>
                </a:solidFill>
                <a:latin typeface="Roboto"/>
                <a:ea typeface="Roboto"/>
                <a:cs typeface="Roboto"/>
              </a:rPr>
              <a:t>This ISOAG meeting will be i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n-person at Reynolds Community College - Parham from 1 - 4 p.m. </a:t>
            </a: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If you must attend virtually, please coordinate with your governance analyst regarding who will come to represent your agency.</a:t>
            </a: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11430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oboto"/>
                <a:ea typeface="Roboto"/>
                <a:cs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Register to attend in-person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114300" marR="0" lvl="0" indent="0" algn="l" defTabSz="914377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8920504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F1124CE-216F-4D57-85E1-65020725A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 orientation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47A1136-3BFA-4CC0-E51B-E24A2A8CC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745" y="1866835"/>
            <a:ext cx="5257800" cy="2455430"/>
          </a:xfrm>
        </p:spPr>
        <p:txBody>
          <a:bodyPr/>
          <a:lstStyle/>
          <a:p>
            <a:pPr fontAlgn="base"/>
            <a:r>
              <a:rPr lang="en-US" sz="2400">
                <a:solidFill>
                  <a:schemeClr val="accent1"/>
                </a:solidFill>
              </a:rPr>
              <a:t>The next IS orientation is being held on November 19, 2026,</a:t>
            </a:r>
            <a:r>
              <a:rPr lang="en-US" sz="2400" b="0">
                <a:solidFill>
                  <a:schemeClr val="accent1"/>
                </a:solidFill>
              </a:rPr>
              <a:t>​ </a:t>
            </a:r>
            <a:r>
              <a:rPr lang="en-US" sz="2400">
                <a:solidFill>
                  <a:schemeClr val="accent1"/>
                </a:solidFill>
              </a:rPr>
              <a:t>from 9 a.m. – 4 p.m.</a:t>
            </a:r>
          </a:p>
          <a:p>
            <a:pPr fontAlgn="base"/>
            <a:r>
              <a:rPr lang="en-US" b="0">
                <a:cs typeface="Roboto" panose="02000000000000000000" pitchFamily="2" charset="0"/>
              </a:rPr>
              <a:t>It will be held in-person at the Boulders location: ​7325 </a:t>
            </a:r>
            <a:r>
              <a:rPr lang="en-US" b="0" err="1">
                <a:cs typeface="Roboto" panose="02000000000000000000" pitchFamily="2" charset="0"/>
              </a:rPr>
              <a:t>Beaufont</a:t>
            </a:r>
            <a:r>
              <a:rPr lang="en-US" b="0">
                <a:cs typeface="Roboto" panose="02000000000000000000" pitchFamily="2" charset="0"/>
              </a:rPr>
              <a:t> Springs Drive, Richmond, VA 23225​</a:t>
            </a:r>
            <a:endParaRPr lang="en-US" b="0">
              <a:solidFill>
                <a:schemeClr val="accent1"/>
              </a:solidFill>
            </a:endParaRPr>
          </a:p>
          <a:p>
            <a:pPr fontAlgn="base"/>
            <a:endParaRPr lang="en-US" b="0"/>
          </a:p>
          <a:p>
            <a:pPr fontAlgn="base"/>
            <a:r>
              <a:rPr lang="en-US" b="0"/>
              <a:t>Registration closes on November 3</a:t>
            </a:r>
            <a:r>
              <a:rPr lang="en-US" b="0" baseline="30000"/>
              <a:t>rd​.</a:t>
            </a:r>
          </a:p>
          <a:p>
            <a:pPr fontAlgn="base"/>
            <a:r>
              <a:rPr lang="en-US" b="0"/>
              <a:t>Visit </a:t>
            </a:r>
            <a:r>
              <a:rPr lang="en-US" b="0" u="sng">
                <a:hlinkClick r:id="rId2"/>
              </a:rPr>
              <a:t>Commonwealth IS Orientation</a:t>
            </a:r>
            <a:r>
              <a:rPr lang="en-US" b="0"/>
              <a:t> to register!</a:t>
            </a:r>
          </a:p>
          <a:p>
            <a:endParaRPr lang="en-US"/>
          </a:p>
        </p:txBody>
      </p:sp>
      <p:pic>
        <p:nvPicPr>
          <p:cNvPr id="6" name="Picture Placeholder 7" descr="Photo from a VITA Commonwealth Security and Risk Management event at the Boulders.">
            <a:extLst>
              <a:ext uri="{FF2B5EF4-FFF2-40B4-BE49-F238E27FC236}">
                <a16:creationId xmlns:a16="http://schemas.microsoft.com/office/drawing/2014/main" id="{469494A2-AD6D-4603-9ED9-F96E95D7E2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8343" y="1725626"/>
            <a:ext cx="4944584" cy="366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035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4144A02D-C0F0-8F3A-D471-A4D0690FDBF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766218"/>
            <a:ext cx="121920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5E6E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5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Meeting Adjourned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5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5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Thank you for attending</a:t>
            </a:r>
          </a:p>
        </p:txBody>
      </p:sp>
    </p:spTree>
    <p:extLst>
      <p:ext uri="{BB962C8B-B14F-4D97-AF65-F5344CB8AC3E}">
        <p14:creationId xmlns:p14="http://schemas.microsoft.com/office/powerpoint/2010/main" val="53110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0698"/>
            <a:ext cx="6573097" cy="6841067"/>
            <a:chOff x="0" y="16047"/>
            <a:chExt cx="9859645" cy="10261600"/>
          </a:xfrm>
        </p:grpSpPr>
        <p:sp>
          <p:nvSpPr>
            <p:cNvPr id="3" name="object 3"/>
            <p:cNvSpPr/>
            <p:nvPr/>
          </p:nvSpPr>
          <p:spPr>
            <a:xfrm>
              <a:off x="0" y="16047"/>
              <a:ext cx="8752840" cy="10261600"/>
            </a:xfrm>
            <a:custGeom>
              <a:avLst/>
              <a:gdLst/>
              <a:ahLst/>
              <a:cxnLst/>
              <a:rect l="l" t="t" r="r" b="b"/>
              <a:pathLst>
                <a:path w="8752840" h="10261600">
                  <a:moveTo>
                    <a:pt x="3210041" y="12700"/>
                  </a:moveTo>
                  <a:lnTo>
                    <a:pt x="2823704" y="12700"/>
                  </a:lnTo>
                  <a:lnTo>
                    <a:pt x="2871850" y="0"/>
                  </a:lnTo>
                  <a:lnTo>
                    <a:pt x="3161895" y="0"/>
                  </a:lnTo>
                  <a:lnTo>
                    <a:pt x="3210041" y="12700"/>
                  </a:lnTo>
                  <a:close/>
                </a:path>
                <a:path w="8752840" h="10261600">
                  <a:moveTo>
                    <a:pt x="3449242" y="25400"/>
                  </a:moveTo>
                  <a:lnTo>
                    <a:pt x="2584503" y="25400"/>
                  </a:lnTo>
                  <a:lnTo>
                    <a:pt x="2632134" y="12700"/>
                  </a:lnTo>
                  <a:lnTo>
                    <a:pt x="3401611" y="12700"/>
                  </a:lnTo>
                  <a:lnTo>
                    <a:pt x="3449242" y="25400"/>
                  </a:lnTo>
                  <a:close/>
                </a:path>
                <a:path w="8752840" h="10261600">
                  <a:moveTo>
                    <a:pt x="3591481" y="38100"/>
                  </a:moveTo>
                  <a:lnTo>
                    <a:pt x="2442263" y="38100"/>
                  </a:lnTo>
                  <a:lnTo>
                    <a:pt x="2489566" y="25400"/>
                  </a:lnTo>
                  <a:lnTo>
                    <a:pt x="3544179" y="25400"/>
                  </a:lnTo>
                  <a:lnTo>
                    <a:pt x="3591481" y="38100"/>
                  </a:lnTo>
                  <a:close/>
                </a:path>
                <a:path w="8752840" h="10261600">
                  <a:moveTo>
                    <a:pt x="3732709" y="50800"/>
                  </a:moveTo>
                  <a:lnTo>
                    <a:pt x="2301036" y="50800"/>
                  </a:lnTo>
                  <a:lnTo>
                    <a:pt x="2347997" y="38100"/>
                  </a:lnTo>
                  <a:lnTo>
                    <a:pt x="3685748" y="38100"/>
                  </a:lnTo>
                  <a:lnTo>
                    <a:pt x="3732709" y="50800"/>
                  </a:lnTo>
                  <a:close/>
                </a:path>
                <a:path w="8752840" h="10261600">
                  <a:moveTo>
                    <a:pt x="3826277" y="63500"/>
                  </a:moveTo>
                  <a:lnTo>
                    <a:pt x="2207468" y="63500"/>
                  </a:lnTo>
                  <a:lnTo>
                    <a:pt x="2254193" y="50800"/>
                  </a:lnTo>
                  <a:lnTo>
                    <a:pt x="3779552" y="50800"/>
                  </a:lnTo>
                  <a:lnTo>
                    <a:pt x="3826277" y="63500"/>
                  </a:lnTo>
                  <a:close/>
                </a:path>
                <a:path w="8752840" h="10261600">
                  <a:moveTo>
                    <a:pt x="3919363" y="76200"/>
                  </a:moveTo>
                  <a:lnTo>
                    <a:pt x="2114382" y="76200"/>
                  </a:lnTo>
                  <a:lnTo>
                    <a:pt x="2160864" y="63500"/>
                  </a:lnTo>
                  <a:lnTo>
                    <a:pt x="3872881" y="63500"/>
                  </a:lnTo>
                  <a:lnTo>
                    <a:pt x="3919363" y="76200"/>
                  </a:lnTo>
                  <a:close/>
                </a:path>
                <a:path w="8752840" h="10261600">
                  <a:moveTo>
                    <a:pt x="4058063" y="101600"/>
                  </a:moveTo>
                  <a:lnTo>
                    <a:pt x="1975682" y="101600"/>
                  </a:lnTo>
                  <a:lnTo>
                    <a:pt x="2068023" y="76200"/>
                  </a:lnTo>
                  <a:lnTo>
                    <a:pt x="3965722" y="76200"/>
                  </a:lnTo>
                  <a:lnTo>
                    <a:pt x="4058063" y="101600"/>
                  </a:lnTo>
                  <a:close/>
                </a:path>
                <a:path w="8752840" h="10261600">
                  <a:moveTo>
                    <a:pt x="4241195" y="139700"/>
                  </a:moveTo>
                  <a:lnTo>
                    <a:pt x="1792550" y="139700"/>
                  </a:lnTo>
                  <a:lnTo>
                    <a:pt x="1929703" y="101600"/>
                  </a:lnTo>
                  <a:lnTo>
                    <a:pt x="4104042" y="101600"/>
                  </a:lnTo>
                  <a:lnTo>
                    <a:pt x="4241195" y="139700"/>
                  </a:lnTo>
                  <a:close/>
                </a:path>
                <a:path w="8752840" h="10261600">
                  <a:moveTo>
                    <a:pt x="6536607" y="10261600"/>
                  </a:moveTo>
                  <a:lnTo>
                    <a:pt x="0" y="10261600"/>
                  </a:lnTo>
                  <a:lnTo>
                    <a:pt x="0" y="863600"/>
                  </a:lnTo>
                  <a:lnTo>
                    <a:pt x="135094" y="774700"/>
                  </a:lnTo>
                  <a:lnTo>
                    <a:pt x="174273" y="762000"/>
                  </a:lnTo>
                  <a:lnTo>
                    <a:pt x="292970" y="685800"/>
                  </a:lnTo>
                  <a:lnTo>
                    <a:pt x="332916" y="673100"/>
                  </a:lnTo>
                  <a:lnTo>
                    <a:pt x="413371" y="622300"/>
                  </a:lnTo>
                  <a:lnTo>
                    <a:pt x="453876" y="609600"/>
                  </a:lnTo>
                  <a:lnTo>
                    <a:pt x="494564" y="584200"/>
                  </a:lnTo>
                  <a:lnTo>
                    <a:pt x="535433" y="571500"/>
                  </a:lnTo>
                  <a:lnTo>
                    <a:pt x="576482" y="546100"/>
                  </a:lnTo>
                  <a:lnTo>
                    <a:pt x="617710" y="533400"/>
                  </a:lnTo>
                  <a:lnTo>
                    <a:pt x="659115" y="508000"/>
                  </a:lnTo>
                  <a:lnTo>
                    <a:pt x="700695" y="495300"/>
                  </a:lnTo>
                  <a:lnTo>
                    <a:pt x="742448" y="469900"/>
                  </a:lnTo>
                  <a:lnTo>
                    <a:pt x="784374" y="457200"/>
                  </a:lnTo>
                  <a:lnTo>
                    <a:pt x="826470" y="431800"/>
                  </a:lnTo>
                  <a:lnTo>
                    <a:pt x="911167" y="406400"/>
                  </a:lnTo>
                  <a:lnTo>
                    <a:pt x="953765" y="381000"/>
                  </a:lnTo>
                  <a:lnTo>
                    <a:pt x="1082539" y="342900"/>
                  </a:lnTo>
                  <a:lnTo>
                    <a:pt x="1125785" y="317500"/>
                  </a:lnTo>
                  <a:lnTo>
                    <a:pt x="1747099" y="139700"/>
                  </a:lnTo>
                  <a:lnTo>
                    <a:pt x="4286646" y="139700"/>
                  </a:lnTo>
                  <a:lnTo>
                    <a:pt x="4907960" y="317500"/>
                  </a:lnTo>
                  <a:lnTo>
                    <a:pt x="4951206" y="342900"/>
                  </a:lnTo>
                  <a:lnTo>
                    <a:pt x="5079980" y="381000"/>
                  </a:lnTo>
                  <a:lnTo>
                    <a:pt x="5122578" y="406400"/>
                  </a:lnTo>
                  <a:lnTo>
                    <a:pt x="5207275" y="431800"/>
                  </a:lnTo>
                  <a:lnTo>
                    <a:pt x="5249371" y="457200"/>
                  </a:lnTo>
                  <a:lnTo>
                    <a:pt x="5291297" y="469900"/>
                  </a:lnTo>
                  <a:lnTo>
                    <a:pt x="5333050" y="495300"/>
                  </a:lnTo>
                  <a:lnTo>
                    <a:pt x="5374630" y="508000"/>
                  </a:lnTo>
                  <a:lnTo>
                    <a:pt x="5416035" y="533400"/>
                  </a:lnTo>
                  <a:lnTo>
                    <a:pt x="5457262" y="546100"/>
                  </a:lnTo>
                  <a:lnTo>
                    <a:pt x="5498312" y="571500"/>
                  </a:lnTo>
                  <a:lnTo>
                    <a:pt x="5539181" y="584200"/>
                  </a:lnTo>
                  <a:lnTo>
                    <a:pt x="5579869" y="609600"/>
                  </a:lnTo>
                  <a:lnTo>
                    <a:pt x="5620374" y="622300"/>
                  </a:lnTo>
                  <a:lnTo>
                    <a:pt x="5700829" y="673100"/>
                  </a:lnTo>
                  <a:lnTo>
                    <a:pt x="5740775" y="685800"/>
                  </a:lnTo>
                  <a:lnTo>
                    <a:pt x="5859472" y="762000"/>
                  </a:lnTo>
                  <a:lnTo>
                    <a:pt x="5898651" y="774700"/>
                  </a:lnTo>
                  <a:lnTo>
                    <a:pt x="5937635" y="800100"/>
                  </a:lnTo>
                  <a:lnTo>
                    <a:pt x="6129566" y="927100"/>
                  </a:lnTo>
                  <a:lnTo>
                    <a:pt x="6167343" y="939800"/>
                  </a:lnTo>
                  <a:lnTo>
                    <a:pt x="6353100" y="1066800"/>
                  </a:lnTo>
                  <a:lnTo>
                    <a:pt x="6389614" y="1104900"/>
                  </a:lnTo>
                  <a:lnTo>
                    <a:pt x="6461993" y="1155700"/>
                  </a:lnTo>
                  <a:lnTo>
                    <a:pt x="6604109" y="1257300"/>
                  </a:lnTo>
                  <a:lnTo>
                    <a:pt x="6639078" y="1295400"/>
                  </a:lnTo>
                  <a:lnTo>
                    <a:pt x="6708334" y="1346200"/>
                  </a:lnTo>
                  <a:lnTo>
                    <a:pt x="6742618" y="1384300"/>
                  </a:lnTo>
                  <a:lnTo>
                    <a:pt x="6810488" y="1435100"/>
                  </a:lnTo>
                  <a:lnTo>
                    <a:pt x="6844072" y="1473200"/>
                  </a:lnTo>
                  <a:lnTo>
                    <a:pt x="6910530" y="1524000"/>
                  </a:lnTo>
                  <a:lnTo>
                    <a:pt x="6943400" y="1562100"/>
                  </a:lnTo>
                  <a:lnTo>
                    <a:pt x="6976029" y="1587500"/>
                  </a:lnTo>
                  <a:lnTo>
                    <a:pt x="7008415" y="1625600"/>
                  </a:lnTo>
                  <a:lnTo>
                    <a:pt x="7040557" y="1651000"/>
                  </a:lnTo>
                  <a:lnTo>
                    <a:pt x="7072453" y="1689100"/>
                  </a:lnTo>
                  <a:lnTo>
                    <a:pt x="7104102" y="1714500"/>
                  </a:lnTo>
                  <a:lnTo>
                    <a:pt x="7135502" y="1752600"/>
                  </a:lnTo>
                  <a:lnTo>
                    <a:pt x="7166652" y="1778000"/>
                  </a:lnTo>
                  <a:lnTo>
                    <a:pt x="7197549" y="1816100"/>
                  </a:lnTo>
                  <a:lnTo>
                    <a:pt x="7228193" y="1841500"/>
                  </a:lnTo>
                  <a:lnTo>
                    <a:pt x="7258581" y="1879600"/>
                  </a:lnTo>
                  <a:lnTo>
                    <a:pt x="7288713" y="1917700"/>
                  </a:lnTo>
                  <a:lnTo>
                    <a:pt x="7318587" y="1943100"/>
                  </a:lnTo>
                  <a:lnTo>
                    <a:pt x="7348200" y="1981200"/>
                  </a:lnTo>
                  <a:lnTo>
                    <a:pt x="7377552" y="2019300"/>
                  </a:lnTo>
                  <a:lnTo>
                    <a:pt x="7406641" y="2044700"/>
                  </a:lnTo>
                  <a:lnTo>
                    <a:pt x="7435466" y="2082800"/>
                  </a:lnTo>
                  <a:lnTo>
                    <a:pt x="7464024" y="2120900"/>
                  </a:lnTo>
                  <a:lnTo>
                    <a:pt x="7492314" y="2146300"/>
                  </a:lnTo>
                  <a:lnTo>
                    <a:pt x="7520335" y="2184400"/>
                  </a:lnTo>
                  <a:lnTo>
                    <a:pt x="7548086" y="2222500"/>
                  </a:lnTo>
                  <a:lnTo>
                    <a:pt x="7575564" y="2260600"/>
                  </a:lnTo>
                  <a:lnTo>
                    <a:pt x="7602767" y="2298700"/>
                  </a:lnTo>
                  <a:lnTo>
                    <a:pt x="7629695" y="2324100"/>
                  </a:lnTo>
                  <a:lnTo>
                    <a:pt x="7656346" y="2362200"/>
                  </a:lnTo>
                  <a:lnTo>
                    <a:pt x="7682719" y="2400300"/>
                  </a:lnTo>
                  <a:lnTo>
                    <a:pt x="7708811" y="2438400"/>
                  </a:lnTo>
                  <a:lnTo>
                    <a:pt x="7734621" y="2476500"/>
                  </a:lnTo>
                  <a:lnTo>
                    <a:pt x="7760147" y="2514600"/>
                  </a:lnTo>
                  <a:lnTo>
                    <a:pt x="7785389" y="2552700"/>
                  </a:lnTo>
                  <a:lnTo>
                    <a:pt x="7810344" y="2590800"/>
                  </a:lnTo>
                  <a:lnTo>
                    <a:pt x="7835011" y="2628900"/>
                  </a:lnTo>
                  <a:lnTo>
                    <a:pt x="7859388" y="2667000"/>
                  </a:lnTo>
                  <a:lnTo>
                    <a:pt x="7883474" y="2705100"/>
                  </a:lnTo>
                  <a:lnTo>
                    <a:pt x="7907267" y="2743200"/>
                  </a:lnTo>
                  <a:lnTo>
                    <a:pt x="7930766" y="2781300"/>
                  </a:lnTo>
                  <a:lnTo>
                    <a:pt x="7953969" y="2819400"/>
                  </a:lnTo>
                  <a:lnTo>
                    <a:pt x="7976874" y="2857500"/>
                  </a:lnTo>
                  <a:lnTo>
                    <a:pt x="7999480" y="2895600"/>
                  </a:lnTo>
                  <a:lnTo>
                    <a:pt x="8021785" y="2933700"/>
                  </a:lnTo>
                  <a:lnTo>
                    <a:pt x="8043788" y="2971800"/>
                  </a:lnTo>
                  <a:lnTo>
                    <a:pt x="8065488" y="3009900"/>
                  </a:lnTo>
                  <a:lnTo>
                    <a:pt x="8086881" y="3060700"/>
                  </a:lnTo>
                  <a:lnTo>
                    <a:pt x="8107968" y="3098800"/>
                  </a:lnTo>
                  <a:lnTo>
                    <a:pt x="8128747" y="3136900"/>
                  </a:lnTo>
                  <a:lnTo>
                    <a:pt x="8149215" y="3175000"/>
                  </a:lnTo>
                  <a:lnTo>
                    <a:pt x="8169372" y="3213100"/>
                  </a:lnTo>
                  <a:lnTo>
                    <a:pt x="8189215" y="3263900"/>
                  </a:lnTo>
                  <a:lnTo>
                    <a:pt x="8208743" y="3302000"/>
                  </a:lnTo>
                  <a:lnTo>
                    <a:pt x="8227956" y="3340100"/>
                  </a:lnTo>
                  <a:lnTo>
                    <a:pt x="8246850" y="3378200"/>
                  </a:lnTo>
                  <a:lnTo>
                    <a:pt x="8265425" y="3429000"/>
                  </a:lnTo>
                  <a:lnTo>
                    <a:pt x="8283678" y="3467100"/>
                  </a:lnTo>
                  <a:lnTo>
                    <a:pt x="8301609" y="3505200"/>
                  </a:lnTo>
                  <a:lnTo>
                    <a:pt x="8319216" y="3543300"/>
                  </a:lnTo>
                  <a:lnTo>
                    <a:pt x="8336497" y="3594100"/>
                  </a:lnTo>
                  <a:lnTo>
                    <a:pt x="8353451" y="3632200"/>
                  </a:lnTo>
                  <a:lnTo>
                    <a:pt x="8370076" y="3670300"/>
                  </a:lnTo>
                  <a:lnTo>
                    <a:pt x="8386370" y="3721100"/>
                  </a:lnTo>
                  <a:lnTo>
                    <a:pt x="8402332" y="3759200"/>
                  </a:lnTo>
                  <a:lnTo>
                    <a:pt x="8417961" y="3810000"/>
                  </a:lnTo>
                  <a:lnTo>
                    <a:pt x="8433254" y="3848100"/>
                  </a:lnTo>
                  <a:lnTo>
                    <a:pt x="8448211" y="3886200"/>
                  </a:lnTo>
                  <a:lnTo>
                    <a:pt x="8462829" y="3937000"/>
                  </a:lnTo>
                  <a:lnTo>
                    <a:pt x="8477108" y="3975100"/>
                  </a:lnTo>
                  <a:lnTo>
                    <a:pt x="8491045" y="4025900"/>
                  </a:lnTo>
                  <a:lnTo>
                    <a:pt x="8504638" y="4064000"/>
                  </a:lnTo>
                  <a:lnTo>
                    <a:pt x="8517888" y="4114800"/>
                  </a:lnTo>
                  <a:lnTo>
                    <a:pt x="8530791" y="4152900"/>
                  </a:lnTo>
                  <a:lnTo>
                    <a:pt x="8543346" y="4203700"/>
                  </a:lnTo>
                  <a:lnTo>
                    <a:pt x="8555553" y="4241800"/>
                  </a:lnTo>
                  <a:lnTo>
                    <a:pt x="8567408" y="4292600"/>
                  </a:lnTo>
                  <a:lnTo>
                    <a:pt x="8578911" y="4330700"/>
                  </a:lnTo>
                  <a:lnTo>
                    <a:pt x="8590059" y="4381500"/>
                  </a:lnTo>
                  <a:lnTo>
                    <a:pt x="8600853" y="4419600"/>
                  </a:lnTo>
                  <a:lnTo>
                    <a:pt x="8611289" y="4470400"/>
                  </a:lnTo>
                  <a:lnTo>
                    <a:pt x="8621366" y="4508500"/>
                  </a:lnTo>
                  <a:lnTo>
                    <a:pt x="8631083" y="4559300"/>
                  </a:lnTo>
                  <a:lnTo>
                    <a:pt x="8640438" y="4610100"/>
                  </a:lnTo>
                  <a:lnTo>
                    <a:pt x="8649430" y="4648200"/>
                  </a:lnTo>
                  <a:lnTo>
                    <a:pt x="8658057" y="4699000"/>
                  </a:lnTo>
                  <a:lnTo>
                    <a:pt x="8666317" y="4749800"/>
                  </a:lnTo>
                  <a:lnTo>
                    <a:pt x="8674209" y="4787900"/>
                  </a:lnTo>
                  <a:lnTo>
                    <a:pt x="8681732" y="4838700"/>
                  </a:lnTo>
                  <a:lnTo>
                    <a:pt x="8688883" y="4876800"/>
                  </a:lnTo>
                  <a:lnTo>
                    <a:pt x="8695661" y="4927600"/>
                  </a:lnTo>
                  <a:lnTo>
                    <a:pt x="8702065" y="4978400"/>
                  </a:lnTo>
                  <a:lnTo>
                    <a:pt x="8708093" y="5029200"/>
                  </a:lnTo>
                  <a:lnTo>
                    <a:pt x="8713743" y="5067300"/>
                  </a:lnTo>
                  <a:lnTo>
                    <a:pt x="8719015" y="5118100"/>
                  </a:lnTo>
                  <a:lnTo>
                    <a:pt x="8723905" y="5168900"/>
                  </a:lnTo>
                  <a:lnTo>
                    <a:pt x="8728414" y="5207000"/>
                  </a:lnTo>
                  <a:lnTo>
                    <a:pt x="8732539" y="5257800"/>
                  </a:lnTo>
                  <a:lnTo>
                    <a:pt x="8736278" y="5308600"/>
                  </a:lnTo>
                  <a:lnTo>
                    <a:pt x="8739630" y="5359400"/>
                  </a:lnTo>
                  <a:lnTo>
                    <a:pt x="8742594" y="5397500"/>
                  </a:lnTo>
                  <a:lnTo>
                    <a:pt x="8745167" y="5448300"/>
                  </a:lnTo>
                  <a:lnTo>
                    <a:pt x="8747350" y="5499100"/>
                  </a:lnTo>
                  <a:lnTo>
                    <a:pt x="8749138" y="5549900"/>
                  </a:lnTo>
                  <a:lnTo>
                    <a:pt x="8750532" y="5588000"/>
                  </a:lnTo>
                  <a:lnTo>
                    <a:pt x="8751530" y="5638800"/>
                  </a:lnTo>
                  <a:lnTo>
                    <a:pt x="8752130" y="5689600"/>
                  </a:lnTo>
                  <a:lnTo>
                    <a:pt x="8752330" y="5740400"/>
                  </a:lnTo>
                  <a:lnTo>
                    <a:pt x="8752130" y="5791200"/>
                  </a:lnTo>
                  <a:lnTo>
                    <a:pt x="8751530" y="5842000"/>
                  </a:lnTo>
                  <a:lnTo>
                    <a:pt x="8750532" y="5880100"/>
                  </a:lnTo>
                  <a:lnTo>
                    <a:pt x="8749138" y="5930900"/>
                  </a:lnTo>
                  <a:lnTo>
                    <a:pt x="8747350" y="5981700"/>
                  </a:lnTo>
                  <a:lnTo>
                    <a:pt x="8745167" y="6032500"/>
                  </a:lnTo>
                  <a:lnTo>
                    <a:pt x="8742594" y="6070600"/>
                  </a:lnTo>
                  <a:lnTo>
                    <a:pt x="8739630" y="6121400"/>
                  </a:lnTo>
                  <a:lnTo>
                    <a:pt x="8736278" y="6172200"/>
                  </a:lnTo>
                  <a:lnTo>
                    <a:pt x="8732539" y="6223000"/>
                  </a:lnTo>
                  <a:lnTo>
                    <a:pt x="8728414" y="6261100"/>
                  </a:lnTo>
                  <a:lnTo>
                    <a:pt x="8723905" y="6311900"/>
                  </a:lnTo>
                  <a:lnTo>
                    <a:pt x="8719015" y="6362700"/>
                  </a:lnTo>
                  <a:lnTo>
                    <a:pt x="8713743" y="6413500"/>
                  </a:lnTo>
                  <a:lnTo>
                    <a:pt x="8708093" y="6451600"/>
                  </a:lnTo>
                  <a:lnTo>
                    <a:pt x="8702065" y="6502400"/>
                  </a:lnTo>
                  <a:lnTo>
                    <a:pt x="8695661" y="6553200"/>
                  </a:lnTo>
                  <a:lnTo>
                    <a:pt x="8688883" y="6591300"/>
                  </a:lnTo>
                  <a:lnTo>
                    <a:pt x="8681732" y="6642100"/>
                  </a:lnTo>
                  <a:lnTo>
                    <a:pt x="8674209" y="6692900"/>
                  </a:lnTo>
                  <a:lnTo>
                    <a:pt x="8666317" y="6731000"/>
                  </a:lnTo>
                  <a:lnTo>
                    <a:pt x="8658057" y="6781800"/>
                  </a:lnTo>
                  <a:lnTo>
                    <a:pt x="8649430" y="6819900"/>
                  </a:lnTo>
                  <a:lnTo>
                    <a:pt x="8640438" y="6870700"/>
                  </a:lnTo>
                  <a:lnTo>
                    <a:pt x="8631083" y="6921500"/>
                  </a:lnTo>
                  <a:lnTo>
                    <a:pt x="8621366" y="6959600"/>
                  </a:lnTo>
                  <a:lnTo>
                    <a:pt x="8611289" y="7010400"/>
                  </a:lnTo>
                  <a:lnTo>
                    <a:pt x="8600853" y="7048500"/>
                  </a:lnTo>
                  <a:lnTo>
                    <a:pt x="8590059" y="7099300"/>
                  </a:lnTo>
                  <a:lnTo>
                    <a:pt x="8578911" y="7150100"/>
                  </a:lnTo>
                  <a:lnTo>
                    <a:pt x="8567408" y="7188200"/>
                  </a:lnTo>
                  <a:lnTo>
                    <a:pt x="8555553" y="7239000"/>
                  </a:lnTo>
                  <a:lnTo>
                    <a:pt x="8543346" y="7277100"/>
                  </a:lnTo>
                  <a:lnTo>
                    <a:pt x="8530791" y="7327900"/>
                  </a:lnTo>
                  <a:lnTo>
                    <a:pt x="8517888" y="7366000"/>
                  </a:lnTo>
                  <a:lnTo>
                    <a:pt x="8504638" y="7416800"/>
                  </a:lnTo>
                  <a:lnTo>
                    <a:pt x="8491045" y="7454900"/>
                  </a:lnTo>
                  <a:lnTo>
                    <a:pt x="8477108" y="7505700"/>
                  </a:lnTo>
                  <a:lnTo>
                    <a:pt x="8462829" y="7543800"/>
                  </a:lnTo>
                  <a:lnTo>
                    <a:pt x="8448211" y="7581900"/>
                  </a:lnTo>
                  <a:lnTo>
                    <a:pt x="8433254" y="7632700"/>
                  </a:lnTo>
                  <a:lnTo>
                    <a:pt x="8417961" y="7670800"/>
                  </a:lnTo>
                  <a:lnTo>
                    <a:pt x="8402332" y="7721600"/>
                  </a:lnTo>
                  <a:lnTo>
                    <a:pt x="8386370" y="7759700"/>
                  </a:lnTo>
                  <a:lnTo>
                    <a:pt x="8370076" y="7797800"/>
                  </a:lnTo>
                  <a:lnTo>
                    <a:pt x="8353451" y="7848600"/>
                  </a:lnTo>
                  <a:lnTo>
                    <a:pt x="8336497" y="7886700"/>
                  </a:lnTo>
                  <a:lnTo>
                    <a:pt x="8319216" y="7924800"/>
                  </a:lnTo>
                  <a:lnTo>
                    <a:pt x="8301609" y="7975600"/>
                  </a:lnTo>
                  <a:lnTo>
                    <a:pt x="8283678" y="8013700"/>
                  </a:lnTo>
                  <a:lnTo>
                    <a:pt x="8265425" y="8051800"/>
                  </a:lnTo>
                  <a:lnTo>
                    <a:pt x="8246850" y="8102600"/>
                  </a:lnTo>
                  <a:lnTo>
                    <a:pt x="8227956" y="8140700"/>
                  </a:lnTo>
                  <a:lnTo>
                    <a:pt x="8208743" y="8178800"/>
                  </a:lnTo>
                  <a:lnTo>
                    <a:pt x="8189215" y="8216900"/>
                  </a:lnTo>
                  <a:lnTo>
                    <a:pt x="8169372" y="8255000"/>
                  </a:lnTo>
                  <a:lnTo>
                    <a:pt x="8149215" y="8305800"/>
                  </a:lnTo>
                  <a:lnTo>
                    <a:pt x="8128747" y="8343900"/>
                  </a:lnTo>
                  <a:lnTo>
                    <a:pt x="8107968" y="8382000"/>
                  </a:lnTo>
                  <a:lnTo>
                    <a:pt x="8086881" y="8420100"/>
                  </a:lnTo>
                  <a:lnTo>
                    <a:pt x="8065488" y="8458200"/>
                  </a:lnTo>
                  <a:lnTo>
                    <a:pt x="8043788" y="8509000"/>
                  </a:lnTo>
                  <a:lnTo>
                    <a:pt x="8021785" y="8547100"/>
                  </a:lnTo>
                  <a:lnTo>
                    <a:pt x="7999480" y="8585200"/>
                  </a:lnTo>
                  <a:lnTo>
                    <a:pt x="7976874" y="8623300"/>
                  </a:lnTo>
                  <a:lnTo>
                    <a:pt x="7953969" y="8661400"/>
                  </a:lnTo>
                  <a:lnTo>
                    <a:pt x="7930766" y="8699500"/>
                  </a:lnTo>
                  <a:lnTo>
                    <a:pt x="7907267" y="8737600"/>
                  </a:lnTo>
                  <a:lnTo>
                    <a:pt x="7883474" y="8775700"/>
                  </a:lnTo>
                  <a:lnTo>
                    <a:pt x="7859388" y="8813800"/>
                  </a:lnTo>
                  <a:lnTo>
                    <a:pt x="7835011" y="8851900"/>
                  </a:lnTo>
                  <a:lnTo>
                    <a:pt x="7810344" y="8890000"/>
                  </a:lnTo>
                  <a:lnTo>
                    <a:pt x="7785389" y="8928100"/>
                  </a:lnTo>
                  <a:lnTo>
                    <a:pt x="7760147" y="8966200"/>
                  </a:lnTo>
                  <a:lnTo>
                    <a:pt x="7734621" y="9004300"/>
                  </a:lnTo>
                  <a:lnTo>
                    <a:pt x="7708811" y="9042400"/>
                  </a:lnTo>
                  <a:lnTo>
                    <a:pt x="7682719" y="9080500"/>
                  </a:lnTo>
                  <a:lnTo>
                    <a:pt x="7656346" y="9105900"/>
                  </a:lnTo>
                  <a:lnTo>
                    <a:pt x="7629695" y="9144000"/>
                  </a:lnTo>
                  <a:lnTo>
                    <a:pt x="7602767" y="9182100"/>
                  </a:lnTo>
                  <a:lnTo>
                    <a:pt x="7575564" y="9220200"/>
                  </a:lnTo>
                  <a:lnTo>
                    <a:pt x="7548086" y="9258300"/>
                  </a:lnTo>
                  <a:lnTo>
                    <a:pt x="7520335" y="9296400"/>
                  </a:lnTo>
                  <a:lnTo>
                    <a:pt x="7492314" y="9321800"/>
                  </a:lnTo>
                  <a:lnTo>
                    <a:pt x="7464024" y="9359900"/>
                  </a:lnTo>
                  <a:lnTo>
                    <a:pt x="7435466" y="9398000"/>
                  </a:lnTo>
                  <a:lnTo>
                    <a:pt x="7406641" y="9436100"/>
                  </a:lnTo>
                  <a:lnTo>
                    <a:pt x="7377552" y="9461500"/>
                  </a:lnTo>
                  <a:lnTo>
                    <a:pt x="7348200" y="9499600"/>
                  </a:lnTo>
                  <a:lnTo>
                    <a:pt x="7318587" y="9537700"/>
                  </a:lnTo>
                  <a:lnTo>
                    <a:pt x="7288713" y="9563100"/>
                  </a:lnTo>
                  <a:lnTo>
                    <a:pt x="7258581" y="9601200"/>
                  </a:lnTo>
                  <a:lnTo>
                    <a:pt x="7228193" y="9626600"/>
                  </a:lnTo>
                  <a:lnTo>
                    <a:pt x="7197549" y="9664700"/>
                  </a:lnTo>
                  <a:lnTo>
                    <a:pt x="7166652" y="9702800"/>
                  </a:lnTo>
                  <a:lnTo>
                    <a:pt x="7135502" y="9728200"/>
                  </a:lnTo>
                  <a:lnTo>
                    <a:pt x="7104102" y="9766300"/>
                  </a:lnTo>
                  <a:lnTo>
                    <a:pt x="7072453" y="9791700"/>
                  </a:lnTo>
                  <a:lnTo>
                    <a:pt x="7040557" y="9829800"/>
                  </a:lnTo>
                  <a:lnTo>
                    <a:pt x="7008415" y="9855200"/>
                  </a:lnTo>
                  <a:lnTo>
                    <a:pt x="6976029" y="9893300"/>
                  </a:lnTo>
                  <a:lnTo>
                    <a:pt x="6910530" y="9944100"/>
                  </a:lnTo>
                  <a:lnTo>
                    <a:pt x="6877420" y="9982200"/>
                  </a:lnTo>
                  <a:lnTo>
                    <a:pt x="6844072" y="10007600"/>
                  </a:lnTo>
                  <a:lnTo>
                    <a:pt x="6810488" y="10045700"/>
                  </a:lnTo>
                  <a:lnTo>
                    <a:pt x="6742618" y="10096500"/>
                  </a:lnTo>
                  <a:lnTo>
                    <a:pt x="6708334" y="10134600"/>
                  </a:lnTo>
                  <a:lnTo>
                    <a:pt x="6568914" y="10236200"/>
                  </a:lnTo>
                  <a:lnTo>
                    <a:pt x="6536607" y="10261600"/>
                  </a:lnTo>
                  <a:close/>
                </a:path>
              </a:pathLst>
            </a:custGeom>
            <a:solidFill>
              <a:srgbClr val="3360B5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475244" y="1028712"/>
              <a:ext cx="8384540" cy="8592820"/>
            </a:xfrm>
            <a:custGeom>
              <a:avLst/>
              <a:gdLst/>
              <a:ahLst/>
              <a:cxnLst/>
              <a:rect l="l" t="t" r="r" b="b"/>
              <a:pathLst>
                <a:path w="8384540" h="8592820">
                  <a:moveTo>
                    <a:pt x="8383943" y="6180061"/>
                  </a:moveTo>
                  <a:lnTo>
                    <a:pt x="8378152" y="6129833"/>
                  </a:lnTo>
                  <a:lnTo>
                    <a:pt x="8361667" y="6083719"/>
                  </a:lnTo>
                  <a:lnTo>
                    <a:pt x="8335810" y="6043041"/>
                  </a:lnTo>
                  <a:lnTo>
                    <a:pt x="8301888" y="6009119"/>
                  </a:lnTo>
                  <a:lnTo>
                    <a:pt x="8261210" y="5983249"/>
                  </a:lnTo>
                  <a:lnTo>
                    <a:pt x="8215096" y="5966777"/>
                  </a:lnTo>
                  <a:lnTo>
                    <a:pt x="8164868" y="5960986"/>
                  </a:lnTo>
                  <a:lnTo>
                    <a:pt x="219075" y="5960986"/>
                  </a:lnTo>
                  <a:lnTo>
                    <a:pt x="168846" y="5966777"/>
                  </a:lnTo>
                  <a:lnTo>
                    <a:pt x="122732" y="5983249"/>
                  </a:lnTo>
                  <a:lnTo>
                    <a:pt x="82054" y="6009119"/>
                  </a:lnTo>
                  <a:lnTo>
                    <a:pt x="48120" y="6043041"/>
                  </a:lnTo>
                  <a:lnTo>
                    <a:pt x="22263" y="6083719"/>
                  </a:lnTo>
                  <a:lnTo>
                    <a:pt x="5778" y="6129833"/>
                  </a:lnTo>
                  <a:lnTo>
                    <a:pt x="0" y="6180061"/>
                  </a:lnTo>
                  <a:lnTo>
                    <a:pt x="0" y="8373402"/>
                  </a:lnTo>
                  <a:lnTo>
                    <a:pt x="5778" y="8423643"/>
                  </a:lnTo>
                  <a:lnTo>
                    <a:pt x="22263" y="8469744"/>
                  </a:lnTo>
                  <a:lnTo>
                    <a:pt x="48120" y="8510422"/>
                  </a:lnTo>
                  <a:lnTo>
                    <a:pt x="82054" y="8544357"/>
                  </a:lnTo>
                  <a:lnTo>
                    <a:pt x="122732" y="8570214"/>
                  </a:lnTo>
                  <a:lnTo>
                    <a:pt x="168846" y="8586699"/>
                  </a:lnTo>
                  <a:lnTo>
                    <a:pt x="219075" y="8592477"/>
                  </a:lnTo>
                  <a:lnTo>
                    <a:pt x="8164868" y="8592477"/>
                  </a:lnTo>
                  <a:lnTo>
                    <a:pt x="8215096" y="8586699"/>
                  </a:lnTo>
                  <a:lnTo>
                    <a:pt x="8261210" y="8570214"/>
                  </a:lnTo>
                  <a:lnTo>
                    <a:pt x="8301888" y="8544357"/>
                  </a:lnTo>
                  <a:lnTo>
                    <a:pt x="8335810" y="8510422"/>
                  </a:lnTo>
                  <a:lnTo>
                    <a:pt x="8361667" y="8469744"/>
                  </a:lnTo>
                  <a:lnTo>
                    <a:pt x="8378152" y="8423643"/>
                  </a:lnTo>
                  <a:lnTo>
                    <a:pt x="8383943" y="8373402"/>
                  </a:lnTo>
                  <a:lnTo>
                    <a:pt x="8383943" y="6180061"/>
                  </a:lnTo>
                  <a:close/>
                </a:path>
                <a:path w="8384540" h="8592820">
                  <a:moveTo>
                    <a:pt x="8383943" y="3157131"/>
                  </a:moveTo>
                  <a:lnTo>
                    <a:pt x="8378152" y="3106902"/>
                  </a:lnTo>
                  <a:lnTo>
                    <a:pt x="8361667" y="3060789"/>
                  </a:lnTo>
                  <a:lnTo>
                    <a:pt x="8335810" y="3020110"/>
                  </a:lnTo>
                  <a:lnTo>
                    <a:pt x="8301888" y="2986189"/>
                  </a:lnTo>
                  <a:lnTo>
                    <a:pt x="8261210" y="2960319"/>
                  </a:lnTo>
                  <a:lnTo>
                    <a:pt x="8215096" y="2943847"/>
                  </a:lnTo>
                  <a:lnTo>
                    <a:pt x="8164868" y="2938056"/>
                  </a:lnTo>
                  <a:lnTo>
                    <a:pt x="219075" y="2938056"/>
                  </a:lnTo>
                  <a:lnTo>
                    <a:pt x="168846" y="2943847"/>
                  </a:lnTo>
                  <a:lnTo>
                    <a:pt x="122732" y="2960319"/>
                  </a:lnTo>
                  <a:lnTo>
                    <a:pt x="82054" y="2986189"/>
                  </a:lnTo>
                  <a:lnTo>
                    <a:pt x="48120" y="3020110"/>
                  </a:lnTo>
                  <a:lnTo>
                    <a:pt x="22263" y="3060789"/>
                  </a:lnTo>
                  <a:lnTo>
                    <a:pt x="5778" y="3106902"/>
                  </a:lnTo>
                  <a:lnTo>
                    <a:pt x="0" y="3157131"/>
                  </a:lnTo>
                  <a:lnTo>
                    <a:pt x="0" y="5350472"/>
                  </a:lnTo>
                  <a:lnTo>
                    <a:pt x="5778" y="5400700"/>
                  </a:lnTo>
                  <a:lnTo>
                    <a:pt x="22263" y="5446814"/>
                  </a:lnTo>
                  <a:lnTo>
                    <a:pt x="48120" y="5487492"/>
                  </a:lnTo>
                  <a:lnTo>
                    <a:pt x="82054" y="5521414"/>
                  </a:lnTo>
                  <a:lnTo>
                    <a:pt x="122732" y="5547284"/>
                  </a:lnTo>
                  <a:lnTo>
                    <a:pt x="168846" y="5563768"/>
                  </a:lnTo>
                  <a:lnTo>
                    <a:pt x="219075" y="5569547"/>
                  </a:lnTo>
                  <a:lnTo>
                    <a:pt x="8164868" y="5569547"/>
                  </a:lnTo>
                  <a:lnTo>
                    <a:pt x="8215096" y="5563768"/>
                  </a:lnTo>
                  <a:lnTo>
                    <a:pt x="8261210" y="5547284"/>
                  </a:lnTo>
                  <a:lnTo>
                    <a:pt x="8301888" y="5521414"/>
                  </a:lnTo>
                  <a:lnTo>
                    <a:pt x="8335810" y="5487492"/>
                  </a:lnTo>
                  <a:lnTo>
                    <a:pt x="8361667" y="5446814"/>
                  </a:lnTo>
                  <a:lnTo>
                    <a:pt x="8378152" y="5400700"/>
                  </a:lnTo>
                  <a:lnTo>
                    <a:pt x="8383943" y="5350472"/>
                  </a:lnTo>
                  <a:lnTo>
                    <a:pt x="8383943" y="3157131"/>
                  </a:lnTo>
                  <a:close/>
                </a:path>
                <a:path w="8384540" h="8592820">
                  <a:moveTo>
                    <a:pt x="8383943" y="219075"/>
                  </a:moveTo>
                  <a:lnTo>
                    <a:pt x="8378152" y="168833"/>
                  </a:lnTo>
                  <a:lnTo>
                    <a:pt x="8361667" y="122720"/>
                  </a:lnTo>
                  <a:lnTo>
                    <a:pt x="8335810" y="82054"/>
                  </a:lnTo>
                  <a:lnTo>
                    <a:pt x="8301888" y="48120"/>
                  </a:lnTo>
                  <a:lnTo>
                    <a:pt x="8261210" y="22263"/>
                  </a:lnTo>
                  <a:lnTo>
                    <a:pt x="8215096" y="5778"/>
                  </a:lnTo>
                  <a:lnTo>
                    <a:pt x="8164868" y="0"/>
                  </a:lnTo>
                  <a:lnTo>
                    <a:pt x="219075" y="0"/>
                  </a:lnTo>
                  <a:lnTo>
                    <a:pt x="168846" y="5778"/>
                  </a:lnTo>
                  <a:lnTo>
                    <a:pt x="122732" y="22263"/>
                  </a:lnTo>
                  <a:lnTo>
                    <a:pt x="82054" y="48120"/>
                  </a:lnTo>
                  <a:lnTo>
                    <a:pt x="48120" y="82054"/>
                  </a:lnTo>
                  <a:lnTo>
                    <a:pt x="22263" y="122720"/>
                  </a:lnTo>
                  <a:lnTo>
                    <a:pt x="5778" y="168833"/>
                  </a:lnTo>
                  <a:lnTo>
                    <a:pt x="0" y="219075"/>
                  </a:lnTo>
                  <a:lnTo>
                    <a:pt x="0" y="2412415"/>
                  </a:lnTo>
                  <a:lnTo>
                    <a:pt x="5778" y="2462644"/>
                  </a:lnTo>
                  <a:lnTo>
                    <a:pt x="22263" y="2508758"/>
                  </a:lnTo>
                  <a:lnTo>
                    <a:pt x="48120" y="2549436"/>
                  </a:lnTo>
                  <a:lnTo>
                    <a:pt x="82054" y="2583357"/>
                  </a:lnTo>
                  <a:lnTo>
                    <a:pt x="122732" y="2609215"/>
                  </a:lnTo>
                  <a:lnTo>
                    <a:pt x="168846" y="2625699"/>
                  </a:lnTo>
                  <a:lnTo>
                    <a:pt x="219075" y="2631490"/>
                  </a:lnTo>
                  <a:lnTo>
                    <a:pt x="8164868" y="2631490"/>
                  </a:lnTo>
                  <a:lnTo>
                    <a:pt x="8215096" y="2625699"/>
                  </a:lnTo>
                  <a:lnTo>
                    <a:pt x="8261210" y="2609215"/>
                  </a:lnTo>
                  <a:lnTo>
                    <a:pt x="8301888" y="2583357"/>
                  </a:lnTo>
                  <a:lnTo>
                    <a:pt x="8335810" y="2549436"/>
                  </a:lnTo>
                  <a:lnTo>
                    <a:pt x="8361667" y="2508758"/>
                  </a:lnTo>
                  <a:lnTo>
                    <a:pt x="8378152" y="2462644"/>
                  </a:lnTo>
                  <a:lnTo>
                    <a:pt x="8383943" y="2412415"/>
                  </a:lnTo>
                  <a:lnTo>
                    <a:pt x="8383943" y="219075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892" y="1972920"/>
            <a:ext cx="5321549" cy="2912533"/>
          </a:xfrm>
          <a:prstGeom prst="rect">
            <a:avLst/>
          </a:prstGeom>
        </p:spPr>
      </p:pic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2869" y="879955"/>
            <a:ext cx="998643" cy="330200"/>
          </a:xfrm>
          <a:custGeom>
            <a:avLst/>
            <a:gdLst/>
            <a:ahLst/>
            <a:cxnLst/>
            <a:rect l="l" t="t" r="r" b="b"/>
            <a:pathLst>
              <a:path w="1497965" h="495300">
                <a:moveTo>
                  <a:pt x="253677" y="495299"/>
                </a:moveTo>
                <a:lnTo>
                  <a:pt x="245640" y="495299"/>
                </a:lnTo>
                <a:lnTo>
                  <a:pt x="0" y="249659"/>
                </a:lnTo>
                <a:lnTo>
                  <a:pt x="249659" y="0"/>
                </a:lnTo>
                <a:lnTo>
                  <a:pt x="499318" y="249659"/>
                </a:lnTo>
                <a:lnTo>
                  <a:pt x="253677" y="495299"/>
                </a:lnTo>
                <a:close/>
              </a:path>
              <a:path w="1497965" h="495300">
                <a:moveTo>
                  <a:pt x="752995" y="495299"/>
                </a:moveTo>
                <a:lnTo>
                  <a:pt x="744959" y="495299"/>
                </a:lnTo>
                <a:lnTo>
                  <a:pt x="499318" y="249659"/>
                </a:lnTo>
                <a:lnTo>
                  <a:pt x="748977" y="0"/>
                </a:lnTo>
                <a:lnTo>
                  <a:pt x="998636" y="249659"/>
                </a:lnTo>
                <a:lnTo>
                  <a:pt x="752995" y="495299"/>
                </a:lnTo>
                <a:close/>
              </a:path>
              <a:path w="1497965" h="495300">
                <a:moveTo>
                  <a:pt x="1252314" y="495299"/>
                </a:moveTo>
                <a:lnTo>
                  <a:pt x="1244277" y="495299"/>
                </a:lnTo>
                <a:lnTo>
                  <a:pt x="998636" y="249659"/>
                </a:lnTo>
                <a:lnTo>
                  <a:pt x="1248295" y="0"/>
                </a:lnTo>
                <a:lnTo>
                  <a:pt x="1497954" y="249659"/>
                </a:lnTo>
                <a:lnTo>
                  <a:pt x="1252314" y="495299"/>
                </a:lnTo>
                <a:close/>
              </a:path>
            </a:pathLst>
          </a:custGeom>
          <a:solidFill>
            <a:srgbClr val="E8C216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2265" y="3028494"/>
            <a:ext cx="267123" cy="801370"/>
          </a:xfrm>
          <a:custGeom>
            <a:avLst/>
            <a:gdLst/>
            <a:ahLst/>
            <a:cxnLst/>
            <a:rect l="l" t="t" r="r" b="b"/>
            <a:pathLst>
              <a:path w="400684" h="1202054">
                <a:moveTo>
                  <a:pt x="400496" y="1001241"/>
                </a:moveTo>
                <a:lnTo>
                  <a:pt x="200248" y="1201489"/>
                </a:lnTo>
                <a:lnTo>
                  <a:pt x="0" y="1001241"/>
                </a:lnTo>
                <a:lnTo>
                  <a:pt x="200248" y="800992"/>
                </a:lnTo>
                <a:lnTo>
                  <a:pt x="400496" y="1001241"/>
                </a:lnTo>
                <a:close/>
              </a:path>
              <a:path w="400684" h="1202054">
                <a:moveTo>
                  <a:pt x="400496" y="600744"/>
                </a:moveTo>
                <a:lnTo>
                  <a:pt x="200248" y="800992"/>
                </a:lnTo>
                <a:lnTo>
                  <a:pt x="0" y="600744"/>
                </a:lnTo>
                <a:lnTo>
                  <a:pt x="200248" y="400496"/>
                </a:lnTo>
                <a:lnTo>
                  <a:pt x="400496" y="600744"/>
                </a:lnTo>
                <a:close/>
              </a:path>
              <a:path w="400684" h="1202054">
                <a:moveTo>
                  <a:pt x="400496" y="200248"/>
                </a:moveTo>
                <a:lnTo>
                  <a:pt x="200248" y="400496"/>
                </a:lnTo>
                <a:lnTo>
                  <a:pt x="0" y="200248"/>
                </a:lnTo>
                <a:lnTo>
                  <a:pt x="200248" y="0"/>
                </a:lnTo>
                <a:lnTo>
                  <a:pt x="400496" y="200248"/>
                </a:lnTo>
                <a:close/>
              </a:path>
            </a:pathLst>
          </a:custGeom>
          <a:solidFill>
            <a:srgbClr val="052142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8308079" y="565150"/>
            <a:ext cx="2121747" cy="11144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467">
              <a:spcBef>
                <a:spcPts val="90"/>
              </a:spcBef>
            </a:pPr>
            <a:r>
              <a:rPr sz="7167" spc="-530"/>
              <a:t>SCOPE</a:t>
            </a:r>
            <a:endParaRPr sz="7167"/>
          </a:p>
        </p:txBody>
      </p:sp>
      <p:pic>
        <p:nvPicPr>
          <p:cNvPr id="9" name="object 9" descr="cartoon of a man standing in front of a large cellphone with a robot reaching out to shake hand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892" y="2367559"/>
            <a:ext cx="5322510" cy="2912533"/>
          </a:xfrm>
          <a:prstGeom prst="rect">
            <a:avLst/>
          </a:prstGeom>
        </p:spPr>
      </p:pic>
      <p:pic>
        <p:nvPic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053" y="1349855"/>
            <a:ext cx="101600" cy="101599"/>
          </a:xfrm>
          <a:prstGeom prst="rect">
            <a:avLst/>
          </a:prstGeom>
        </p:spPr>
      </p:pic>
      <p:pic>
        <p:nvPic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053" y="1692755"/>
            <a:ext cx="101600" cy="1015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17936" y="857455"/>
            <a:ext cx="4577927" cy="140551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467" defTabSz="609630">
              <a:lnSpc>
                <a:spcPts val="2710"/>
              </a:lnSpc>
              <a:spcBef>
                <a:spcPts val="60"/>
              </a:spcBef>
            </a:pPr>
            <a:r>
              <a:rPr sz="2267" kern="0" spc="-63">
                <a:solidFill>
                  <a:srgbClr val="FFFFFF"/>
                </a:solidFill>
                <a:latin typeface="Arial Black"/>
                <a:cs typeface="Arial Black"/>
              </a:rPr>
              <a:t>Analyze</a:t>
            </a:r>
            <a:endParaRPr sz="2267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496171" marR="3387" defTabSz="609630">
              <a:lnSpc>
                <a:spcPts val="2700"/>
              </a:lnSpc>
              <a:spcBef>
                <a:spcPts val="73"/>
              </a:spcBef>
            </a:pPr>
            <a:r>
              <a:rPr sz="2267" kern="0" spc="-243">
                <a:solidFill>
                  <a:srgbClr val="FFFFFF"/>
                </a:solidFill>
                <a:latin typeface="Arial Black"/>
                <a:cs typeface="Arial Black"/>
              </a:rPr>
              <a:t>Assess</a:t>
            </a:r>
            <a:r>
              <a:rPr sz="2267" kern="0" spc="-20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193">
                <a:solidFill>
                  <a:srgbClr val="FFFFFF"/>
                </a:solidFill>
                <a:latin typeface="Arial Black"/>
                <a:cs typeface="Arial Black"/>
              </a:rPr>
              <a:t>agency</a:t>
            </a:r>
            <a:r>
              <a:rPr sz="2267" kern="0" spc="-20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136">
                <a:solidFill>
                  <a:srgbClr val="FFFFFF"/>
                </a:solidFill>
                <a:latin typeface="Arial Black"/>
                <a:cs typeface="Arial Black"/>
              </a:rPr>
              <a:t>training</a:t>
            </a:r>
            <a:r>
              <a:rPr sz="2267" kern="0" spc="-20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130">
                <a:solidFill>
                  <a:srgbClr val="FFFFFF"/>
                </a:solidFill>
                <a:latin typeface="Arial Black"/>
                <a:cs typeface="Arial Black"/>
              </a:rPr>
              <a:t>needs </a:t>
            </a:r>
            <a:r>
              <a:rPr sz="2267" kern="0" spc="-117">
                <a:solidFill>
                  <a:srgbClr val="FFFFFF"/>
                </a:solidFill>
                <a:latin typeface="Arial Black"/>
                <a:cs typeface="Arial Black"/>
              </a:rPr>
              <a:t>Define</a:t>
            </a:r>
            <a:r>
              <a:rPr sz="2267" kern="0" spc="-20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127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sz="2267" kern="0" spc="-20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177">
                <a:solidFill>
                  <a:srgbClr val="FFFFFF"/>
                </a:solidFill>
                <a:latin typeface="Arial Black"/>
                <a:cs typeface="Arial Black"/>
              </a:rPr>
              <a:t>AI</a:t>
            </a:r>
            <a:r>
              <a:rPr sz="2267" kern="0" spc="-20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67" kern="0" spc="-183">
                <a:solidFill>
                  <a:srgbClr val="FFFFFF"/>
                </a:solidFill>
                <a:latin typeface="Arial Black"/>
                <a:cs typeface="Arial Black"/>
              </a:rPr>
              <a:t>Assistant </a:t>
            </a:r>
            <a:r>
              <a:rPr sz="2267" kern="0" spc="-67">
                <a:solidFill>
                  <a:srgbClr val="FFFFFF"/>
                </a:solidFill>
                <a:latin typeface="Arial Black"/>
                <a:cs typeface="Arial Black"/>
              </a:rPr>
              <a:t>curriculum</a:t>
            </a:r>
            <a:endParaRPr sz="2267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pic>
        <p:nvPic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49" y="3289775"/>
            <a:ext cx="101600" cy="101599"/>
          </a:xfrm>
          <a:prstGeom prst="rect">
            <a:avLst/>
          </a:prstGeom>
        </p:spPr>
      </p:pic>
      <p:pic>
        <p:nvPic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49" y="3626325"/>
            <a:ext cx="101600" cy="101599"/>
          </a:xfrm>
          <a:prstGeom prst="rect">
            <a:avLst/>
          </a:prstGeom>
        </p:spPr>
      </p:pic>
      <p:pic>
        <p:nvPic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749" y="5317254"/>
            <a:ext cx="95249" cy="95249"/>
          </a:xfrm>
          <a:prstGeom prst="rect">
            <a:avLst/>
          </a:prstGeom>
        </p:spPr>
      </p:pic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749" y="5952254"/>
            <a:ext cx="95249" cy="9524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975032" y="2809566"/>
            <a:ext cx="5584613" cy="3306033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74510" defTabSz="609630">
              <a:spcBef>
                <a:spcPts val="80"/>
              </a:spcBef>
            </a:pPr>
            <a:r>
              <a:rPr sz="2200" kern="0" spc="-7">
                <a:solidFill>
                  <a:srgbClr val="FFFFFF"/>
                </a:solidFill>
                <a:latin typeface="Arial Black"/>
                <a:cs typeface="Arial Black"/>
              </a:rPr>
              <a:t>Build</a:t>
            </a:r>
            <a:endParaRPr sz="22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486434" marR="423778" defTabSz="609630">
              <a:lnSpc>
                <a:spcPct val="100400"/>
              </a:lnSpc>
            </a:pPr>
            <a:r>
              <a:rPr sz="2200" kern="0" spc="-157">
                <a:solidFill>
                  <a:srgbClr val="FFFFFF"/>
                </a:solidFill>
                <a:latin typeface="Arial Black"/>
                <a:cs typeface="Arial Black"/>
              </a:rPr>
              <a:t>Create</a:t>
            </a:r>
            <a:r>
              <a:rPr sz="2200" kern="0" spc="-18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kern="0" spc="-107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sz="2200" kern="0" spc="-18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kern="0" spc="-110">
                <a:solidFill>
                  <a:srgbClr val="FFFFFF"/>
                </a:solidFill>
                <a:latin typeface="Arial Black"/>
                <a:cs typeface="Arial Black"/>
              </a:rPr>
              <a:t>development</a:t>
            </a:r>
            <a:r>
              <a:rPr sz="2200" kern="0" spc="-18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kern="0" spc="-136">
                <a:solidFill>
                  <a:srgbClr val="FFFFFF"/>
                </a:solidFill>
                <a:latin typeface="Arial Black"/>
                <a:cs typeface="Arial Black"/>
              </a:rPr>
              <a:t>workflow </a:t>
            </a:r>
            <a:r>
              <a:rPr sz="2200" kern="0" spc="-97">
                <a:solidFill>
                  <a:srgbClr val="FFFFFF"/>
                </a:solidFill>
                <a:latin typeface="Arial Black"/>
                <a:cs typeface="Arial Black"/>
              </a:rPr>
              <a:t>Develop</a:t>
            </a:r>
            <a:r>
              <a:rPr sz="2200" kern="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kern="0" spc="-107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sz="2200" kern="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kern="0" spc="-150">
                <a:solidFill>
                  <a:srgbClr val="FFFFFF"/>
                </a:solidFill>
                <a:latin typeface="Arial Black"/>
                <a:cs typeface="Arial Black"/>
              </a:rPr>
              <a:t>Markdown</a:t>
            </a:r>
            <a:r>
              <a:rPr sz="2200" kern="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kern="0" spc="-7">
                <a:solidFill>
                  <a:srgbClr val="FFFFFF"/>
                </a:solidFill>
                <a:latin typeface="Arial Black"/>
                <a:cs typeface="Arial Black"/>
              </a:rPr>
              <a:t>handoff </a:t>
            </a:r>
            <a:r>
              <a:rPr sz="2200" kern="0" spc="-120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sz="2200" kern="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kern="0" spc="-197">
                <a:solidFill>
                  <a:srgbClr val="FFFFFF"/>
                </a:solidFill>
                <a:latin typeface="Arial Black"/>
                <a:cs typeface="Arial Black"/>
              </a:rPr>
              <a:t>SOP</a:t>
            </a:r>
            <a:endParaRPr sz="22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defTabSz="609630">
              <a:spcBef>
                <a:spcPts val="2469"/>
              </a:spcBef>
            </a:pPr>
            <a:endParaRPr sz="22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8467" defTabSz="609630">
              <a:lnSpc>
                <a:spcPts val="2510"/>
              </a:lnSpc>
              <a:spcBef>
                <a:spcPts val="3"/>
              </a:spcBef>
            </a:pPr>
            <a:r>
              <a:rPr sz="2100" kern="0" spc="-233">
                <a:solidFill>
                  <a:srgbClr val="FFFFFF"/>
                </a:solidFill>
                <a:latin typeface="Arial Black"/>
                <a:cs typeface="Arial Black"/>
              </a:rPr>
              <a:t>Test</a:t>
            </a:r>
            <a:r>
              <a:rPr sz="2100" kern="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487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sz="2100" kern="0" spc="-203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20">
                <a:solidFill>
                  <a:srgbClr val="FFFFFF"/>
                </a:solidFill>
                <a:latin typeface="Arial Black"/>
                <a:cs typeface="Arial Black"/>
              </a:rPr>
              <a:t>Improve</a:t>
            </a:r>
            <a:endParaRPr sz="21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461033" marR="3387" defTabSz="609630">
              <a:lnSpc>
                <a:spcPts val="2500"/>
              </a:lnSpc>
              <a:spcBef>
                <a:spcPts val="90"/>
              </a:spcBef>
            </a:pPr>
            <a:r>
              <a:rPr sz="2100" kern="0" spc="-100">
                <a:solidFill>
                  <a:srgbClr val="FFFFFF"/>
                </a:solidFill>
                <a:latin typeface="Arial Black"/>
                <a:cs typeface="Arial Black"/>
              </a:rPr>
              <a:t>Pilot</a:t>
            </a:r>
            <a:r>
              <a:rPr sz="2100" kern="0" spc="-16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53">
                <a:solidFill>
                  <a:srgbClr val="FFFFFF"/>
                </a:solidFill>
                <a:latin typeface="Arial Black"/>
                <a:cs typeface="Arial Black"/>
              </a:rPr>
              <a:t>proof-</a:t>
            </a:r>
            <a:r>
              <a:rPr sz="2100" kern="0" spc="-17">
                <a:solidFill>
                  <a:srgbClr val="FFFFFF"/>
                </a:solidFill>
                <a:latin typeface="Arial Black"/>
                <a:cs typeface="Arial Black"/>
              </a:rPr>
              <a:t>of-</a:t>
            </a:r>
            <a:r>
              <a:rPr sz="2100" kern="0" spc="-143">
                <a:solidFill>
                  <a:srgbClr val="FFFFFF"/>
                </a:solidFill>
                <a:latin typeface="Arial Black"/>
                <a:cs typeface="Arial Black"/>
              </a:rPr>
              <a:t>concept</a:t>
            </a:r>
            <a:r>
              <a:rPr sz="2100" kern="0" spc="-16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150">
                <a:solidFill>
                  <a:srgbClr val="FFFFFF"/>
                </a:solidFill>
                <a:latin typeface="Arial Black"/>
                <a:cs typeface="Arial Black"/>
              </a:rPr>
              <a:t>materials</a:t>
            </a:r>
            <a:r>
              <a:rPr sz="2100" kern="0" spc="-15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197">
                <a:solidFill>
                  <a:srgbClr val="FFFFFF"/>
                </a:solidFill>
                <a:latin typeface="Arial Black"/>
                <a:cs typeface="Arial Black"/>
              </a:rPr>
              <a:t>across </a:t>
            </a:r>
            <a:r>
              <a:rPr sz="2100" kern="0" spc="-163">
                <a:solidFill>
                  <a:srgbClr val="FFFFFF"/>
                </a:solidFill>
                <a:latin typeface="Arial Black"/>
                <a:cs typeface="Arial Black"/>
              </a:rPr>
              <a:t>AI</a:t>
            </a:r>
            <a:r>
              <a:rPr sz="2100" kern="0" spc="-19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37">
                <a:solidFill>
                  <a:srgbClr val="FFFFFF"/>
                </a:solidFill>
                <a:latin typeface="Arial Black"/>
                <a:cs typeface="Arial Black"/>
              </a:rPr>
              <a:t>platforms</a:t>
            </a:r>
            <a:endParaRPr sz="2100" kern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marL="461033" defTabSz="609630">
              <a:lnSpc>
                <a:spcPts val="2419"/>
              </a:lnSpc>
            </a:pPr>
            <a:r>
              <a:rPr sz="2100" kern="0" spc="-127">
                <a:solidFill>
                  <a:srgbClr val="FFFFFF"/>
                </a:solidFill>
                <a:latin typeface="Arial Black"/>
                <a:cs typeface="Arial Black"/>
              </a:rPr>
              <a:t>Document</a:t>
            </a:r>
            <a:r>
              <a:rPr sz="2100" kern="0" spc="-18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117">
                <a:solidFill>
                  <a:srgbClr val="FFFFFF"/>
                </a:solidFill>
                <a:latin typeface="Arial Black"/>
                <a:cs typeface="Arial Black"/>
              </a:rPr>
              <a:t>findings</a:t>
            </a:r>
            <a:r>
              <a:rPr sz="2100" kern="0" spc="-18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123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sz="2100" kern="0" spc="-18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kern="0" spc="-63">
                <a:solidFill>
                  <a:srgbClr val="FFFFFF"/>
                </a:solidFill>
                <a:latin typeface="Arial Black"/>
                <a:cs typeface="Arial Black"/>
              </a:rPr>
              <a:t>improvements</a:t>
            </a:r>
            <a:endParaRPr sz="2100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2563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2743933" y="0"/>
                </a:moveTo>
                <a:lnTo>
                  <a:pt x="3092341" y="0"/>
                </a:lnTo>
                <a:lnTo>
                  <a:pt x="2640912" y="582919"/>
                </a:lnTo>
                <a:lnTo>
                  <a:pt x="2292504" y="582919"/>
                </a:lnTo>
                <a:lnTo>
                  <a:pt x="2743933" y="0"/>
                </a:lnTo>
                <a:close/>
              </a:path>
              <a:path w="3092450" h="582929">
                <a:moveTo>
                  <a:pt x="2079338" y="0"/>
                </a:moveTo>
                <a:lnTo>
                  <a:pt x="2427746" y="0"/>
                </a:lnTo>
                <a:lnTo>
                  <a:pt x="1976317" y="582919"/>
                </a:lnTo>
                <a:lnTo>
                  <a:pt x="1627909" y="582919"/>
                </a:lnTo>
                <a:lnTo>
                  <a:pt x="2079338" y="0"/>
                </a:lnTo>
                <a:close/>
              </a:path>
              <a:path w="3092450" h="582929">
                <a:moveTo>
                  <a:pt x="1414741" y="0"/>
                </a:moveTo>
                <a:lnTo>
                  <a:pt x="1762762" y="0"/>
                </a:lnTo>
                <a:lnTo>
                  <a:pt x="1311333" y="582919"/>
                </a:lnTo>
                <a:lnTo>
                  <a:pt x="962925" y="582919"/>
                </a:lnTo>
                <a:lnTo>
                  <a:pt x="1414741" y="0"/>
                </a:lnTo>
                <a:close/>
              </a:path>
              <a:path w="3092450" h="582929">
                <a:moveTo>
                  <a:pt x="451429" y="0"/>
                </a:moveTo>
                <a:lnTo>
                  <a:pt x="1098555" y="0"/>
                </a:lnTo>
                <a:lnTo>
                  <a:pt x="647126" y="582919"/>
                </a:lnTo>
                <a:lnTo>
                  <a:pt x="0" y="582919"/>
                </a:lnTo>
                <a:lnTo>
                  <a:pt x="451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7532" y="6075559"/>
            <a:ext cx="5234517" cy="782743"/>
            <a:chOff x="10436297" y="9113337"/>
            <a:chExt cx="7851775" cy="1174115"/>
          </a:xfrm>
        </p:grpSpPr>
        <p:sp>
          <p:nvSpPr>
            <p:cNvPr id="4" name="object 4"/>
            <p:cNvSpPr/>
            <p:nvPr/>
          </p:nvSpPr>
          <p:spPr>
            <a:xfrm>
              <a:off x="10436297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0" y="0"/>
                  </a:moveTo>
                  <a:lnTo>
                    <a:pt x="7851700" y="0"/>
                  </a:lnTo>
                  <a:lnTo>
                    <a:pt x="7851700" y="768965"/>
                  </a:lnTo>
                  <a:lnTo>
                    <a:pt x="766541" y="768965"/>
                  </a:lnTo>
                  <a:lnTo>
                    <a:pt x="0" y="2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53293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908652" y="0"/>
                  </a:moveTo>
                  <a:lnTo>
                    <a:pt x="4834705" y="0"/>
                  </a:lnTo>
                  <a:lnTo>
                    <a:pt x="4834705" y="1173662"/>
                  </a:lnTo>
                  <a:lnTo>
                    <a:pt x="0" y="1173662"/>
                  </a:lnTo>
                  <a:lnTo>
                    <a:pt x="908652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7847" y="5884149"/>
            <a:ext cx="2061633" cy="388620"/>
          </a:xfrm>
          <a:custGeom>
            <a:avLst/>
            <a:gdLst/>
            <a:ahLst/>
            <a:cxnLst/>
            <a:rect l="l" t="t" r="r" b="b"/>
            <a:pathLst>
              <a:path w="3092450" h="582929">
                <a:moveTo>
                  <a:pt x="348408" y="0"/>
                </a:moveTo>
                <a:lnTo>
                  <a:pt x="0" y="0"/>
                </a:lnTo>
                <a:lnTo>
                  <a:pt x="451429" y="582919"/>
                </a:lnTo>
                <a:lnTo>
                  <a:pt x="799837" y="582919"/>
                </a:lnTo>
                <a:lnTo>
                  <a:pt x="348408" y="0"/>
                </a:lnTo>
                <a:close/>
              </a:path>
              <a:path w="3092450" h="582929">
                <a:moveTo>
                  <a:pt x="1013003" y="0"/>
                </a:moveTo>
                <a:lnTo>
                  <a:pt x="664595" y="0"/>
                </a:lnTo>
                <a:lnTo>
                  <a:pt x="1116024" y="582919"/>
                </a:lnTo>
                <a:lnTo>
                  <a:pt x="1464432" y="582919"/>
                </a:lnTo>
                <a:lnTo>
                  <a:pt x="1013003" y="0"/>
                </a:lnTo>
                <a:close/>
              </a:path>
              <a:path w="3092450" h="582929">
                <a:moveTo>
                  <a:pt x="1677600" y="0"/>
                </a:moveTo>
                <a:lnTo>
                  <a:pt x="1329578" y="0"/>
                </a:lnTo>
                <a:lnTo>
                  <a:pt x="1781008" y="582919"/>
                </a:lnTo>
                <a:lnTo>
                  <a:pt x="2129416" y="582919"/>
                </a:lnTo>
                <a:lnTo>
                  <a:pt x="1677600" y="0"/>
                </a:lnTo>
                <a:close/>
              </a:path>
              <a:path w="3092450" h="582929">
                <a:moveTo>
                  <a:pt x="2640912" y="0"/>
                </a:moveTo>
                <a:lnTo>
                  <a:pt x="1993786" y="0"/>
                </a:lnTo>
                <a:lnTo>
                  <a:pt x="2445215" y="582919"/>
                </a:lnTo>
                <a:lnTo>
                  <a:pt x="3092341" y="582919"/>
                </a:lnTo>
                <a:lnTo>
                  <a:pt x="264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09630"/>
            <a:endParaRPr sz="120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075559"/>
            <a:ext cx="5234517" cy="782743"/>
            <a:chOff x="0" y="9113337"/>
            <a:chExt cx="7851775" cy="1174115"/>
          </a:xfrm>
        </p:grpSpPr>
        <p:sp>
          <p:nvSpPr>
            <p:cNvPr id="8" name="object 8"/>
            <p:cNvSpPr/>
            <p:nvPr/>
          </p:nvSpPr>
          <p:spPr>
            <a:xfrm>
              <a:off x="0" y="9518034"/>
              <a:ext cx="7851775" cy="768985"/>
            </a:xfrm>
            <a:custGeom>
              <a:avLst/>
              <a:gdLst/>
              <a:ahLst/>
              <a:cxnLst/>
              <a:rect l="l" t="t" r="r" b="b"/>
              <a:pathLst>
                <a:path w="7851775" h="768984">
                  <a:moveTo>
                    <a:pt x="7851659" y="0"/>
                  </a:moveTo>
                  <a:lnTo>
                    <a:pt x="0" y="0"/>
                  </a:lnTo>
                  <a:lnTo>
                    <a:pt x="0" y="768965"/>
                  </a:lnTo>
                  <a:lnTo>
                    <a:pt x="7085117" y="768965"/>
                  </a:lnTo>
                  <a:lnTo>
                    <a:pt x="7851659" y="2530"/>
                  </a:lnTo>
                  <a:lnTo>
                    <a:pt x="7851659" y="0"/>
                  </a:lnTo>
                  <a:close/>
                </a:path>
              </a:pathLst>
            </a:custGeom>
            <a:solidFill>
              <a:srgbClr val="426DC3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9113337"/>
              <a:ext cx="4834890" cy="1174115"/>
            </a:xfrm>
            <a:custGeom>
              <a:avLst/>
              <a:gdLst/>
              <a:ahLst/>
              <a:cxnLst/>
              <a:rect l="l" t="t" r="r" b="b"/>
              <a:pathLst>
                <a:path w="4834890" h="1174115">
                  <a:moveTo>
                    <a:pt x="3926011" y="0"/>
                  </a:moveTo>
                  <a:lnTo>
                    <a:pt x="0" y="0"/>
                  </a:lnTo>
                  <a:lnTo>
                    <a:pt x="0" y="1173662"/>
                  </a:lnTo>
                  <a:lnTo>
                    <a:pt x="4834663" y="1173662"/>
                  </a:lnTo>
                  <a:lnTo>
                    <a:pt x="3926011" y="0"/>
                  </a:lnTo>
                  <a:close/>
                </a:path>
              </a:pathLst>
            </a:custGeom>
            <a:solidFill>
              <a:srgbClr val="052142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451556" y="22740"/>
            <a:ext cx="11738476" cy="1413377"/>
          </a:xfrm>
          <a:prstGeom prst="rect">
            <a:avLst/>
          </a:prstGeom>
        </p:spPr>
        <p:txBody>
          <a:bodyPr vert="horz" wrap="square" lIns="0" tIns="302428" rIns="0" bIns="0" rtlCol="0">
            <a:spAutoFit/>
          </a:bodyPr>
          <a:lstStyle/>
          <a:p>
            <a:pPr marL="3033758">
              <a:spcBef>
                <a:spcPts val="63"/>
              </a:spcBef>
            </a:pPr>
            <a:r>
              <a:rPr sz="7200" spc="-853"/>
              <a:t>METHODOLOGY</a:t>
            </a:r>
            <a:endParaRPr sz="7200"/>
          </a:p>
        </p:txBody>
      </p:sp>
      <p:grpSp>
        <p:nvGrpSpPr>
          <p:cNvPr id="10" name="object 10" descr="Timeline graph showing start to end of the process, through analysis, gathering of requirements, building the assistant, creating the knowledge base, testing, and refining."/>
          <p:cNvGrpSpPr/>
          <p:nvPr/>
        </p:nvGrpSpPr>
        <p:grpSpPr>
          <a:xfrm>
            <a:off x="107322" y="1527784"/>
            <a:ext cx="12082780" cy="4213013"/>
            <a:chOff x="160983" y="2291676"/>
            <a:chExt cx="18124170" cy="6319520"/>
          </a:xfrm>
        </p:grpSpPr>
        <p:sp>
          <p:nvSpPr>
            <p:cNvPr id="11" name="object 11"/>
            <p:cNvSpPr/>
            <p:nvPr/>
          </p:nvSpPr>
          <p:spPr>
            <a:xfrm>
              <a:off x="8394963" y="2539559"/>
              <a:ext cx="1497965" cy="495300"/>
            </a:xfrm>
            <a:custGeom>
              <a:avLst/>
              <a:gdLst/>
              <a:ahLst/>
              <a:cxnLst/>
              <a:rect l="l" t="t" r="r" b="b"/>
              <a:pathLst>
                <a:path w="1497965" h="495300">
                  <a:moveTo>
                    <a:pt x="253677" y="495299"/>
                  </a:moveTo>
                  <a:lnTo>
                    <a:pt x="245640" y="495299"/>
                  </a:lnTo>
                  <a:lnTo>
                    <a:pt x="0" y="249659"/>
                  </a:lnTo>
                  <a:lnTo>
                    <a:pt x="249659" y="0"/>
                  </a:lnTo>
                  <a:lnTo>
                    <a:pt x="499318" y="249659"/>
                  </a:lnTo>
                  <a:lnTo>
                    <a:pt x="253677" y="495299"/>
                  </a:lnTo>
                  <a:close/>
                </a:path>
                <a:path w="1497965" h="495300">
                  <a:moveTo>
                    <a:pt x="752995" y="495299"/>
                  </a:moveTo>
                  <a:lnTo>
                    <a:pt x="744959" y="495299"/>
                  </a:lnTo>
                  <a:lnTo>
                    <a:pt x="499318" y="249659"/>
                  </a:lnTo>
                  <a:lnTo>
                    <a:pt x="748977" y="0"/>
                  </a:lnTo>
                  <a:lnTo>
                    <a:pt x="998636" y="249659"/>
                  </a:lnTo>
                  <a:lnTo>
                    <a:pt x="752995" y="495299"/>
                  </a:lnTo>
                  <a:close/>
                </a:path>
                <a:path w="1497965" h="495300">
                  <a:moveTo>
                    <a:pt x="1252314" y="495299"/>
                  </a:moveTo>
                  <a:lnTo>
                    <a:pt x="1244277" y="495299"/>
                  </a:lnTo>
                  <a:lnTo>
                    <a:pt x="998636" y="249659"/>
                  </a:lnTo>
                  <a:lnTo>
                    <a:pt x="1248295" y="0"/>
                  </a:lnTo>
                  <a:lnTo>
                    <a:pt x="1497954" y="249659"/>
                  </a:lnTo>
                  <a:lnTo>
                    <a:pt x="1252314" y="495299"/>
                  </a:lnTo>
                  <a:close/>
                </a:path>
              </a:pathLst>
            </a:custGeom>
            <a:solidFill>
              <a:srgbClr val="FFBD00"/>
            </a:solidFill>
          </p:spPr>
          <p:txBody>
            <a:bodyPr wrap="square" lIns="0" tIns="0" rIns="0" bIns="0" rtlCol="0"/>
            <a:lstStyle/>
            <a:p>
              <a:pPr defTabSz="609630"/>
              <a:endParaRPr sz="12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983" y="2291676"/>
              <a:ext cx="10810874" cy="34766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6999" y="5143499"/>
              <a:ext cx="11068049" cy="34670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8-14T00:00:00.0000000Z"/>
  <p:tag name="OTLENDDATE" val="2021-11-30T23:59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PERCENTAGE" val="6"/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9-14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12-31T23:59:00.0000000Z"/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ELAPSEDSTYLE" val="Thin"/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ODAYPOSITION" val="Auto"/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12-01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0-08-14T23:59:00.0000000Z"/>
  <p:tag name="OTLPERCENTAGE" val="100"/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9-14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12-31T23:59:00.0000000Z"/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4-04T23:59:00.0000000Z"/>
  <p:tag name="OTLPERCENTAGE" val="69"/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9-14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12-31T23:59:00.0000000Z"/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9-14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12-31T23:59:00.0000000Z"/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IMEBANDCULTUREINFO" val="en-US"/>
  <p:tag name="OTLTIMEBANDSCALEFORMAT" val="MMM"/>
  <p:tag name="OTLTIMEBANDSCALETYPE" val="Months"/>
  <p:tag name="OTLTIMEBANDQUICKPOSITION" val="Custom"/>
  <p:tag name="OTLTIMEBANDSHAPETYPE" val="RectangleTimebandPhases"/>
  <p:tag name="OTLTIMEBANDTHREEDEFFECTS" val="Gel"/>
  <p:tag name="OTLTIMEBANDAUTODATERANGE" val="True"/>
  <p:tag name="OTLTIMEBANDSTARTDATE" val="2019-08-15T00:00:00.0000000"/>
  <p:tag name="OTLTIMEBANDENDDATE" val="2021-12-31T23:59:00.0000000"/>
  <p:tag name="OTLTIMEBANDWORKINGDAYS" val="Standard"/>
  <p:tag name="OTLTIMEBANDELAPSEDTIMEEXTENSION" val="Tru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SHAPEPADDINGTOP" val="3"/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DGA Brand">
      <a:dk1>
        <a:srgbClr val="173055"/>
      </a:dk1>
      <a:lt1>
        <a:sysClr val="window" lastClr="FFFFFF"/>
      </a:lt1>
      <a:dk2>
        <a:srgbClr val="49443D"/>
      </a:dk2>
      <a:lt2>
        <a:srgbClr val="EEEEED"/>
      </a:lt2>
      <a:accent1>
        <a:srgbClr val="075A83"/>
      </a:accent1>
      <a:accent2>
        <a:srgbClr val="78C1B1"/>
      </a:accent2>
      <a:accent3>
        <a:srgbClr val="989796"/>
      </a:accent3>
      <a:accent4>
        <a:srgbClr val="DDF7F1"/>
      </a:accent4>
      <a:accent5>
        <a:srgbClr val="FCD371"/>
      </a:accent5>
      <a:accent6>
        <a:srgbClr val="5BB5E2"/>
      </a:accent6>
      <a:hlink>
        <a:srgbClr val="0070C0"/>
      </a:hlink>
      <a:folHlink>
        <a:srgbClr val="7030A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DGA PPT Template.pptx" id="{D3B41F11-2156-4594-8F84-D039909DEB41}" vid="{904AD6AC-6439-4496-BFEB-31BBE7CC5793}"/>
    </a:ext>
  </a:extLst>
</a:theme>
</file>

<file path=ppt/theme/theme3.xml><?xml version="1.0" encoding="utf-8"?>
<a:theme xmlns:a="http://schemas.openxmlformats.org/drawingml/2006/main" name="4_Office Theme">
  <a:themeElements>
    <a:clrScheme name="VITA colors">
      <a:dk1>
        <a:srgbClr val="414041"/>
      </a:dk1>
      <a:lt1>
        <a:srgbClr val="FFFFFF"/>
      </a:lt1>
      <a:dk2>
        <a:srgbClr val="003E4C"/>
      </a:dk2>
      <a:lt2>
        <a:srgbClr val="F3F3F3"/>
      </a:lt2>
      <a:accent1>
        <a:srgbClr val="005E6E"/>
      </a:accent1>
      <a:accent2>
        <a:srgbClr val="91D8AE"/>
      </a:accent2>
      <a:accent3>
        <a:srgbClr val="920075"/>
      </a:accent3>
      <a:accent4>
        <a:srgbClr val="FCD350"/>
      </a:accent4>
      <a:accent5>
        <a:srgbClr val="B3E3C3"/>
      </a:accent5>
      <a:accent6>
        <a:srgbClr val="B5679B"/>
      </a:accent6>
      <a:hlink>
        <a:srgbClr val="28798E"/>
      </a:hlink>
      <a:folHlink>
        <a:srgbClr val="B3679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6_VITA ISOAG template" id="{3134FEE5-27AC-9C45-A0EE-39216A287838}" vid="{864358B6-1077-B040-9867-8A9A7EC7C38E}"/>
    </a:ext>
  </a:extLst>
</a:theme>
</file>

<file path=ppt/theme/theme4.xml><?xml version="1.0" encoding="utf-8"?>
<a:theme xmlns:a="http://schemas.openxmlformats.org/drawingml/2006/main" name="2_Office Theme">
  <a:themeElements>
    <a:clrScheme name="VITA colors">
      <a:dk1>
        <a:srgbClr val="414041"/>
      </a:dk1>
      <a:lt1>
        <a:srgbClr val="FFFFFF"/>
      </a:lt1>
      <a:dk2>
        <a:srgbClr val="003E4C"/>
      </a:dk2>
      <a:lt2>
        <a:srgbClr val="F3F3F3"/>
      </a:lt2>
      <a:accent1>
        <a:srgbClr val="005E6E"/>
      </a:accent1>
      <a:accent2>
        <a:srgbClr val="91D8AE"/>
      </a:accent2>
      <a:accent3>
        <a:srgbClr val="920075"/>
      </a:accent3>
      <a:accent4>
        <a:srgbClr val="FCD350"/>
      </a:accent4>
      <a:accent5>
        <a:srgbClr val="B3E3C3"/>
      </a:accent5>
      <a:accent6>
        <a:srgbClr val="B5679B"/>
      </a:accent6>
      <a:hlink>
        <a:srgbClr val="28798E"/>
      </a:hlink>
      <a:folHlink>
        <a:srgbClr val="B3679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Custom Design">
  <a:themeElements>
    <a:clrScheme name="GDIT">
      <a:dk1>
        <a:srgbClr val="474A4C"/>
      </a:dk1>
      <a:lt1>
        <a:srgbClr val="FFFFFF"/>
      </a:lt1>
      <a:dk2>
        <a:srgbClr val="737678"/>
      </a:dk2>
      <a:lt2>
        <a:srgbClr val="E7E6E6"/>
      </a:lt2>
      <a:accent1>
        <a:srgbClr val="D7DADC"/>
      </a:accent1>
      <a:accent2>
        <a:srgbClr val="FF9B1F"/>
      </a:accent2>
      <a:accent3>
        <a:srgbClr val="2D4F68"/>
      </a:accent3>
      <a:accent4>
        <a:srgbClr val="1D252C"/>
      </a:accent4>
      <a:accent5>
        <a:srgbClr val="F5F8FA"/>
      </a:accent5>
      <a:accent6>
        <a:srgbClr val="737678"/>
      </a:accent6>
      <a:hlink>
        <a:srgbClr val="0563C1"/>
      </a:hlink>
      <a:folHlink>
        <a:srgbClr val="954F72"/>
      </a:folHlink>
    </a:clrScheme>
    <a:fontScheme name="Custom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Warm Grey">
      <a:srgbClr val="E6E4E1"/>
    </a:custClr>
    <a:custClr name="Custom Color 2">
      <a:srgbClr val="2D4F68"/>
    </a:custClr>
    <a:custClr name="Custom Color 3">
      <a:srgbClr val="C63467"/>
    </a:custClr>
    <a:custClr name="Custom Color 4">
      <a:srgbClr val="D56115"/>
    </a:custClr>
    <a:custClr name="Custom Color 5">
      <a:srgbClr val="F3D535"/>
    </a:custClr>
    <a:custClr name="Custom Color 6">
      <a:srgbClr val="445825"/>
    </a:custClr>
    <a:custClr name="Custom Color 7">
      <a:srgbClr val="38FFEA"/>
    </a:custClr>
    <a:custClr name="Custom Color 8">
      <a:srgbClr val="FF2965"/>
    </a:custClr>
    <a:custClr name="Custom Color 9">
      <a:srgbClr val="FFA51F"/>
    </a:custClr>
    <a:custClr name="Custom Color 10">
      <a:srgbClr val="FFF707"/>
    </a:custClr>
    <a:custClr name="Custom Color 11">
      <a:srgbClr val="39FF14"/>
    </a:custClr>
  </a:custClrLst>
  <a:extLst>
    <a:ext uri="{05A4C25C-085E-4340-85A3-A5531E510DB2}">
      <thm15:themeFamily xmlns:thm15="http://schemas.microsoft.com/office/thememl/2012/main" name="workingV3-2025 GDIT Branded PPT Template-Generic" id="{D9886247-39EA-4AD5-B6D2-C512EADBFB5D}" vid="{0D27BCE6-9B4A-486F-B0D5-1BCD161A8234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53fc23-683a-4e3a-9aad-db351676e340">
      <Terms xmlns="http://schemas.microsoft.com/office/infopath/2007/PartnerControls"/>
    </lcf76f155ced4ddcb4097134ff3c332f>
    <Assigned xmlns="6853fc23-683a-4e3a-9aad-db351676e340">
      <UserInfo>
        <DisplayName/>
        <AccountId xsi:nil="true"/>
        <AccountType/>
      </UserInfo>
    </Assigned>
    <TaxCatchAll xmlns="55189681-0511-4fd4-92c1-48b020ced7c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E7E932FAA08A4B8F5C48ABB8BA4B3C" ma:contentTypeVersion="17" ma:contentTypeDescription="Create a new document." ma:contentTypeScope="" ma:versionID="6162eefe4352ef0f65b18fdbe9998e4c">
  <xsd:schema xmlns:xsd="http://www.w3.org/2001/XMLSchema" xmlns:xs="http://www.w3.org/2001/XMLSchema" xmlns:p="http://schemas.microsoft.com/office/2006/metadata/properties" xmlns:ns2="6853fc23-683a-4e3a-9aad-db351676e340" xmlns:ns3="55189681-0511-4fd4-92c1-48b020ced7c2" targetNamespace="http://schemas.microsoft.com/office/2006/metadata/properties" ma:root="true" ma:fieldsID="dc8c97045042f38d50cf7f9a66f6b074" ns2:_="" ns3:_="">
    <xsd:import namespace="6853fc23-683a-4e3a-9aad-db351676e340"/>
    <xsd:import namespace="55189681-0511-4fd4-92c1-48b020ced7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Assigned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3fc23-683a-4e3a-9aad-db351676e3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Assigned" ma:index="15" nillable="true" ma:displayName="Assigned" ma:description="Name of Person who is working on the review" ma:format="Dropdown" ma:list="UserInfo" ma:SharePointGroup="0" ma:internalName="Assign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0920e099-540f-4e49-b54d-0e500676cc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89681-0511-4fd4-92c1-48b020ced7c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d7f862c-9a84-4340-840e-781e6a55163e}" ma:internalName="TaxCatchAll" ma:showField="CatchAllData" ma:web="55189681-0511-4fd4-92c1-48b020ced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8E282F-4777-4A2E-9407-A14F55647C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180A3-8B3F-4013-938D-527AB89A3C9E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6853fc23-683a-4e3a-9aad-db351676e340"/>
    <ds:schemaRef ds:uri="http://schemas.openxmlformats.org/package/2006/metadata/core-properties"/>
    <ds:schemaRef ds:uri="http://purl.org/dc/terms/"/>
    <ds:schemaRef ds:uri="http://purl.org/dc/dcmitype/"/>
    <ds:schemaRef ds:uri="55189681-0511-4fd4-92c1-48b020ced7c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50BE142-C08C-42C7-902C-C42FA331EA53}">
  <ds:schemaRefs>
    <ds:schemaRef ds:uri="55189681-0511-4fd4-92c1-48b020ced7c2"/>
    <ds:schemaRef ds:uri="6853fc23-683a-4e3a-9aad-db351676e34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620ae5a9-4ec1-4fa0-8641-5d9f386c7309}" enabled="0" method="" siteId="{620ae5a9-4ec1-4fa0-8641-5d9f386c730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5261</TotalTime>
  <Words>4116</Words>
  <Application>Microsoft Office PowerPoint</Application>
  <PresentationFormat>Widescreen</PresentationFormat>
  <Paragraphs>656</Paragraphs>
  <Slides>73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93" baseType="lpstr">
      <vt:lpstr>Aptos</vt:lpstr>
      <vt:lpstr>Aptos Display</vt:lpstr>
      <vt:lpstr>Arial</vt:lpstr>
      <vt:lpstr>Arial Black</vt:lpstr>
      <vt:lpstr>Arial,Sans-Serif</vt:lpstr>
      <vt:lpstr>Calibri</vt:lpstr>
      <vt:lpstr>Montserrat</vt:lpstr>
      <vt:lpstr>Rajdhani</vt:lpstr>
      <vt:lpstr>Roboto</vt:lpstr>
      <vt:lpstr>Roboto Light</vt:lpstr>
      <vt:lpstr>Tahoma</vt:lpstr>
      <vt:lpstr>Verdana</vt:lpstr>
      <vt:lpstr>Wingdings</vt:lpstr>
      <vt:lpstr>3_Office Theme</vt:lpstr>
      <vt:lpstr>Office Theme</vt:lpstr>
      <vt:lpstr>4_Office Theme</vt:lpstr>
      <vt:lpstr>2_Office Theme</vt:lpstr>
      <vt:lpstr>5_Office Theme</vt:lpstr>
      <vt:lpstr>4_Custom Design</vt:lpstr>
      <vt:lpstr>Acrobat Document</vt:lpstr>
      <vt:lpstr>Welcome to the Information Security Officer’s Advisory Group (ISOAG) meeting</vt:lpstr>
      <vt:lpstr>Agenda</vt:lpstr>
      <vt:lpstr>AI TRAINING</vt:lpstr>
      <vt:lpstr>INTRODUCTION</vt:lpstr>
      <vt:lpstr>GOALS &amp; EXPECTATIONS</vt:lpstr>
      <vt:lpstr>PROJECT BACKGROUND</vt:lpstr>
      <vt:lpstr>OBJECTIVES</vt:lpstr>
      <vt:lpstr>SCOPE</vt:lpstr>
      <vt:lpstr>METHODOLOGY</vt:lpstr>
      <vt:lpstr>NEEDS ANALYSIS</vt:lpstr>
      <vt:lpstr>INSTRUCTION HANDOFF</vt:lpstr>
      <vt:lpstr>SOP &amp; TROUBLESHOOTING LOG</vt:lpstr>
      <vt:lpstr>PAUSE...</vt:lpstr>
      <vt:lpstr>DEMO SCREENSHOTS</vt:lpstr>
      <vt:lpstr>DEMO SCREENSHOTS</vt:lpstr>
      <vt:lpstr>DEMO SCREENSHOTS</vt:lpstr>
      <vt:lpstr>OBSTACLES</vt:lpstr>
      <vt:lpstr>FINDINGS</vt:lpstr>
      <vt:lpstr>RECOMMENDATIONS</vt:lpstr>
      <vt:lpstr>THANK YOU! QUESTIONS?</vt:lpstr>
      <vt:lpstr>LET’S CONNECT!</vt:lpstr>
      <vt:lpstr>MSS ISOAG</vt:lpstr>
      <vt:lpstr>MSS Transition – High Level Activities</vt:lpstr>
      <vt:lpstr>Communications</vt:lpstr>
      <vt:lpstr>MSS Transition – SOC</vt:lpstr>
      <vt:lpstr>Security Operations Center (SOC) Transition</vt:lpstr>
      <vt:lpstr>MSS Transition – Security Engineering (SEC-ENG)</vt:lpstr>
      <vt:lpstr>Take-over (as-is) - Little to No Change</vt:lpstr>
      <vt:lpstr>Short-term changes/enhancements (0-6 months)</vt:lpstr>
      <vt:lpstr>Long-term changes (6-12 months)</vt:lpstr>
      <vt:lpstr>PowerPoint Presentation</vt:lpstr>
      <vt:lpstr>Know Your Data - Control Your Risk</vt:lpstr>
      <vt:lpstr>Microsoft Copilot sees what your people see</vt:lpstr>
      <vt:lpstr>When AI becomes an accidental data breach</vt:lpstr>
      <vt:lpstr>What happens without data classification</vt:lpstr>
      <vt:lpstr>The window to get this right is closing</vt:lpstr>
      <vt:lpstr>How ODGA helps you get secure</vt:lpstr>
      <vt:lpstr>Lunch-and-learns to help you get started</vt:lpstr>
      <vt:lpstr>ODGA is here to help</vt:lpstr>
      <vt:lpstr>Don’t wait for an incident to prioritize governance</vt:lpstr>
      <vt:lpstr>Questions?</vt:lpstr>
      <vt:lpstr>Preemptive cybersecurity </vt:lpstr>
      <vt:lpstr>Keystone Edge (KSE) upgrade</vt:lpstr>
      <vt:lpstr>Project: PRJ0014977 – KSE – Upgrade ServiceNow 2026 - Australia</vt:lpstr>
      <vt:lpstr>PRJ0014977 – KSE – Upgrade ServiceNow 2026 – Australia: Summary and highlights</vt:lpstr>
      <vt:lpstr>Project: PRJ0014977 – KSE – Upgrade ServiceNow 2026 – Australia </vt:lpstr>
      <vt:lpstr>Project: PRJ0014977 – KSE – Upgrade ServiceNow 2026 – Australia: User interface changes Yokohama</vt:lpstr>
      <vt:lpstr>Project: PRJ0014977 – KSE – Upgrade ServiceNow 2026 – Australia: User interface changes new</vt:lpstr>
      <vt:lpstr>Project: PRJ0014977 – KSE – Upgrade ServiceNow 2026 – Australia project timeline</vt:lpstr>
      <vt:lpstr>Questions?</vt:lpstr>
      <vt:lpstr>CyberArk to Idira</vt:lpstr>
      <vt:lpstr> CyberArk is now Idira</vt:lpstr>
      <vt:lpstr>Idira PAM – Accounts view</vt:lpstr>
      <vt:lpstr>Idira PAM: Privileged session management (1 of 2)</vt:lpstr>
      <vt:lpstr>Idira PAM: Privileged session management (2 of 2)</vt:lpstr>
      <vt:lpstr>Idira WPM: Navigate to WPM </vt:lpstr>
      <vt:lpstr>Change details: Aug. 12 PAM and WPM consolidation </vt:lpstr>
      <vt:lpstr>Questions?</vt:lpstr>
      <vt:lpstr>Announcements</vt:lpstr>
      <vt:lpstr>Threat intelligence</vt:lpstr>
      <vt:lpstr>Top five vulnerabilities</vt:lpstr>
      <vt:lpstr>Device User Token</vt:lpstr>
      <vt:lpstr>Comprehensive Cybersecurity Defense</vt:lpstr>
      <vt:lpstr>AITR meeting</vt:lpstr>
      <vt:lpstr>Upcoming events</vt:lpstr>
      <vt:lpstr>Upcoming governance office hours</vt:lpstr>
      <vt:lpstr>Security products and service office hours</vt:lpstr>
      <vt:lpstr>Information Security Conference 2026</vt:lpstr>
      <vt:lpstr>Service tower SOC report review sessions</vt:lpstr>
      <vt:lpstr>ISOAG is hybrid!</vt:lpstr>
      <vt:lpstr>Save the date!</vt:lpstr>
      <vt:lpstr>IS orientation</vt:lpstr>
      <vt:lpstr>Meeting Adjourned  Thank you for attending</vt:lpstr>
    </vt:vector>
  </TitlesOfParts>
  <Company>Virginia IT Infrastructure Partnership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 June 1, 2022  ISOAG MEETING</dc:title>
  <dc:creator>Harris-Cunningham, Bertina (VITA)</dc:creator>
  <cp:lastModifiedBy>Opolski, Johanna (VITA)</cp:lastModifiedBy>
  <cp:revision>4</cp:revision>
  <cp:lastPrinted>2026-08-04T16:48:17Z</cp:lastPrinted>
  <dcterms:created xsi:type="dcterms:W3CDTF">2022-05-31T17:21:45Z</dcterms:created>
  <dcterms:modified xsi:type="dcterms:W3CDTF">2026-08-10T12:26:25Z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0x01010033E7E932FAA08A4B8F5C48ABB8BA4B3C</vt:lpwstr>
  </property>
  <property fmtid="{D5CDD505-2E9C-101B-9397-08002B2CF9AE}" pid="3" name="MediaServiceImageTags">
    <vt:lpwstr/>
  </property>
</Properties>
</file>